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7462500" cy="9753600"/>
  <p:notesSz cx="6858000" cy="9144000"/>
  <p:embeddedFontLst>
    <p:embeddedFont>
      <p:font typeface="Helvetica World" panose="020B0604020202020204" charset="-128"/>
      <p:regular r:id="rId16"/>
    </p:embeddedFont>
    <p:embeddedFont>
      <p:font typeface="Helvetica World Bold" panose="020B0604020202020204" charset="-128"/>
      <p:regular r:id="rId17"/>
    </p:embeddedFont>
    <p:embeddedFont>
      <p:font typeface="Aileron Heavy" panose="020B0604020202020204" charset="0"/>
      <p:regular r:id="rId18"/>
    </p:embeddedFont>
    <p:embeddedFont>
      <p:font typeface="Arial MT Pro" panose="020B0604020202020204" charset="0"/>
      <p:regular r:id="rId19"/>
    </p:embeddedFont>
    <p:embeddedFont>
      <p:font typeface="Arial MT Pro Bold" panose="020B0604020202020204" charset="0"/>
      <p:regular r:id="rId20"/>
    </p:embeddedFont>
    <p:embeddedFont>
      <p:font typeface="Barlow Bold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Inter" panose="020B0604020202020204" charset="0"/>
      <p:regular r:id="rId23"/>
    </p:embeddedFont>
    <p:embeddedFont>
      <p:font typeface="Inter Bold" panose="020B0604020202020204" charset="0"/>
      <p:regular r:id="rId24"/>
    </p:embeddedFont>
    <p:embeddedFont>
      <p:font typeface="Roboto" panose="02000000000000000000" pitchFamily="2" charset="0"/>
      <p:regular r:id="rId25"/>
      <p:bold r:id="rId26"/>
    </p:embeddedFont>
    <p:embeddedFont>
      <p:font typeface="Roboto Bold" panose="020000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51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68850" cy="9753600"/>
          </a:xfrm>
          <a:custGeom>
            <a:avLst/>
            <a:gdLst/>
            <a:ahLst/>
            <a:cxnLst/>
            <a:rect l="l" t="t" r="r" b="b"/>
            <a:pathLst>
              <a:path w="17468850" h="975360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>
            <a:off x="7996396" y="3984999"/>
            <a:ext cx="9220202" cy="5283200"/>
          </a:xfrm>
          <a:custGeom>
            <a:avLst/>
            <a:gdLst/>
            <a:ahLst/>
            <a:cxnLst/>
            <a:rect l="l" t="t" r="r" b="b"/>
            <a:pathLst>
              <a:path w="9220202" h="5283200">
                <a:moveTo>
                  <a:pt x="0" y="0"/>
                </a:moveTo>
                <a:lnTo>
                  <a:pt x="9220201" y="0"/>
                </a:lnTo>
                <a:lnTo>
                  <a:pt x="9220201" y="5283200"/>
                </a:lnTo>
                <a:lnTo>
                  <a:pt x="0" y="5283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991" t="-70673" r="-8539" b="-13942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" name="Freeform 4"/>
          <p:cNvSpPr/>
          <p:nvPr/>
        </p:nvSpPr>
        <p:spPr>
          <a:xfrm>
            <a:off x="568366" y="129926"/>
            <a:ext cx="8166059" cy="1919024"/>
          </a:xfrm>
          <a:custGeom>
            <a:avLst/>
            <a:gdLst/>
            <a:ahLst/>
            <a:cxnLst/>
            <a:rect l="l" t="t" r="r" b="b"/>
            <a:pathLst>
              <a:path w="8166059" h="1919024">
                <a:moveTo>
                  <a:pt x="0" y="0"/>
                </a:moveTo>
                <a:lnTo>
                  <a:pt x="8166059" y="0"/>
                </a:lnTo>
                <a:lnTo>
                  <a:pt x="8166059" y="1919024"/>
                </a:lnTo>
                <a:lnTo>
                  <a:pt x="0" y="191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" name="TextBox 5"/>
          <p:cNvSpPr txBox="1"/>
          <p:nvPr/>
        </p:nvSpPr>
        <p:spPr>
          <a:xfrm>
            <a:off x="-894209" y="1949825"/>
            <a:ext cx="11484776" cy="190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3A4555"/>
                </a:solidFill>
                <a:latin typeface="Barlow Bold"/>
                <a:ea typeface="Barlow Bold"/>
                <a:cs typeface="Barlow Bold"/>
                <a:sym typeface="Barlow Bold"/>
              </a:rPr>
              <a:t>RoadSenseAI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36678" y="3573299"/>
            <a:ext cx="11082821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3A4555"/>
                </a:solidFill>
                <a:latin typeface="Barlow Bold"/>
                <a:ea typeface="Barlow Bold"/>
                <a:cs typeface="Barlow Bold"/>
                <a:sym typeface="Barlow Bold"/>
              </a:rPr>
              <a:t>Collaborative Pothole Detection &amp; Mapping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0736" y="4531880"/>
            <a:ext cx="703235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3A4555"/>
                </a:solidFill>
                <a:latin typeface="Arial MT Pro"/>
                <a:ea typeface="Arial MT Pro"/>
                <a:cs typeface="Arial MT Pro"/>
                <a:sym typeface="Arial MT Pro"/>
              </a:rPr>
              <a:t>Capstone Project - Phase 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486056" y="7337131"/>
            <a:ext cx="5903788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Team Code: 26-1-D-9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08219" y="7817826"/>
            <a:ext cx="4110451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Team Members: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058" y="8298521"/>
            <a:ext cx="890298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Noa Sivan 209090034 | Eden Kantor 316138403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9196" y="8755721"/>
            <a:ext cx="5130798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Advisor: Gur Arye Yehuda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62693" y="229905"/>
            <a:ext cx="22755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68850" cy="9753600"/>
          </a:xfrm>
          <a:custGeom>
            <a:avLst/>
            <a:gdLst/>
            <a:ahLst/>
            <a:cxnLst/>
            <a:rect l="l" t="t" r="r" b="b"/>
            <a:pathLst>
              <a:path w="17468850" h="975360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TextBox 3"/>
          <p:cNvSpPr txBox="1"/>
          <p:nvPr/>
        </p:nvSpPr>
        <p:spPr>
          <a:xfrm>
            <a:off x="4280791" y="356773"/>
            <a:ext cx="8184259" cy="7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T</a:t>
            </a:r>
            <a:r>
              <a:rPr lang="en-US" sz="4400" b="1" u="none" strike="noStrike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echnologies &amp; End-to-End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83643" y="1318781"/>
            <a:ext cx="2287786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12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Tech Stack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91612" y="6489023"/>
            <a:ext cx="13322530" cy="2650720"/>
            <a:chOff x="0" y="0"/>
            <a:chExt cx="17763373" cy="3534293"/>
          </a:xfrm>
        </p:grpSpPr>
        <p:sp>
          <p:nvSpPr>
            <p:cNvPr id="6" name="Freeform 6"/>
            <p:cNvSpPr/>
            <p:nvPr/>
          </p:nvSpPr>
          <p:spPr>
            <a:xfrm>
              <a:off x="561235" y="0"/>
              <a:ext cx="16407533" cy="2004410"/>
            </a:xfrm>
            <a:custGeom>
              <a:avLst/>
              <a:gdLst/>
              <a:ahLst/>
              <a:cxnLst/>
              <a:rect l="l" t="t" r="r" b="b"/>
              <a:pathLst>
                <a:path w="16407533" h="2004410">
                  <a:moveTo>
                    <a:pt x="0" y="0"/>
                  </a:moveTo>
                  <a:lnTo>
                    <a:pt x="16407533" y="0"/>
                  </a:lnTo>
                  <a:lnTo>
                    <a:pt x="16407533" y="2004410"/>
                  </a:lnTo>
                  <a:lnTo>
                    <a:pt x="0" y="200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122" t="-205714" r="-9947" b="-242857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129249" y="885359"/>
              <a:ext cx="1191908" cy="322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2"/>
                </a:lnSpc>
              </a:pPr>
              <a:r>
                <a:rPr lang="en-US" sz="1437">
                  <a:solidFill>
                    <a:srgbClr val="38110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API Upload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980715" y="892519"/>
              <a:ext cx="1191907" cy="3056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 b="1" u="none" strike="noStrike" dirty="0">
                  <a:solidFill>
                    <a:srgbClr val="38110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Job Queue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875553" y="899679"/>
              <a:ext cx="981031" cy="3056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012"/>
                </a:lnSpc>
                <a:spcBef>
                  <a:spcPct val="0"/>
                </a:spcBef>
              </a:pPr>
              <a:r>
                <a:rPr lang="en-US" sz="1437" b="1" u="none" strike="noStrike" dirty="0">
                  <a:solidFill>
                    <a:srgbClr val="38110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DB Write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73441"/>
              <a:ext cx="2864376" cy="1360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5"/>
                </a:lnSpc>
              </a:pPr>
              <a:r>
                <a:rPr lang="en-US" sz="2282">
                  <a:solidFill>
                    <a:srgbClr val="1D21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Upload</a:t>
              </a:r>
            </a:p>
            <a:p>
              <a:pPr algn="ctr">
                <a:lnSpc>
                  <a:spcPts val="2397"/>
                </a:lnSpc>
              </a:pPr>
              <a:r>
                <a:rPr lang="en-US" sz="1521">
                  <a:solidFill>
                    <a:srgbClr val="1D2125"/>
                  </a:solidFill>
                  <a:latin typeface="Inter"/>
                  <a:ea typeface="Inter"/>
                  <a:cs typeface="Inter"/>
                  <a:sym typeface="Inter"/>
                </a:rPr>
                <a:t>User submits MP4/GPX</a:t>
              </a:r>
            </a:p>
            <a:p>
              <a:pPr algn="ctr">
                <a:lnSpc>
                  <a:spcPts val="2397"/>
                </a:lnSpc>
              </a:pPr>
              <a:r>
                <a:rPr lang="en-US" sz="1521">
                  <a:solidFill>
                    <a:srgbClr val="1D2125"/>
                  </a:solidFill>
                  <a:latin typeface="Inter"/>
                  <a:ea typeface="Inter"/>
                  <a:cs typeface="Inter"/>
                  <a:sym typeface="Inter"/>
                </a:rPr>
                <a:t>API returns Accepted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725203" y="2173441"/>
              <a:ext cx="4827833" cy="1360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5"/>
                </a:lnSpc>
                <a:spcBef>
                  <a:spcPct val="0"/>
                </a:spcBef>
              </a:pPr>
              <a:r>
                <a:rPr lang="en-US" sz="2282" b="1" u="none" strike="noStrike">
                  <a:solidFill>
                    <a:srgbClr val="1D21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Processing</a:t>
              </a:r>
            </a:p>
            <a:p>
              <a:pPr marL="0" lvl="0" indent="0" algn="ctr">
                <a:lnSpc>
                  <a:spcPts val="2397"/>
                </a:lnSpc>
                <a:spcBef>
                  <a:spcPct val="0"/>
                </a:spcBef>
              </a:pPr>
              <a:r>
                <a:rPr lang="en-US" sz="1521" u="none" strike="noStrike">
                  <a:solidFill>
                    <a:srgbClr val="1D2125"/>
                  </a:solidFill>
                  <a:latin typeface="Inter"/>
                  <a:ea typeface="Inter"/>
                  <a:cs typeface="Inter"/>
                  <a:sym typeface="Inter"/>
                </a:rPr>
                <a:t>Worker dequeues job, runs YOLO inference, aligns GPS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50243" y="2173441"/>
              <a:ext cx="4789582" cy="1360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5"/>
                </a:lnSpc>
                <a:spcBef>
                  <a:spcPct val="0"/>
                </a:spcBef>
              </a:pPr>
              <a:r>
                <a:rPr lang="en-US" sz="2282" b="1" u="none" strike="noStrike">
                  <a:solidFill>
                    <a:srgbClr val="1D21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Storage</a:t>
              </a:r>
            </a:p>
            <a:p>
              <a:pPr marL="0" lvl="0" indent="0" algn="ctr">
                <a:lnSpc>
                  <a:spcPts val="2397"/>
                </a:lnSpc>
                <a:spcBef>
                  <a:spcPct val="0"/>
                </a:spcBef>
              </a:pPr>
              <a:r>
                <a:rPr lang="en-US" sz="1521" u="none" strike="noStrike">
                  <a:solidFill>
                    <a:srgbClr val="1D2125"/>
                  </a:solidFill>
                  <a:latin typeface="Inter"/>
                  <a:ea typeface="Inter"/>
                  <a:cs typeface="Inter"/>
                  <a:sym typeface="Inter"/>
                </a:rPr>
                <a:t>Raw detections aggregated into</a:t>
              </a:r>
            </a:p>
            <a:p>
              <a:pPr marL="0" lvl="0" indent="0" algn="ctr">
                <a:lnSpc>
                  <a:spcPts val="2397"/>
                </a:lnSpc>
                <a:spcBef>
                  <a:spcPct val="0"/>
                </a:spcBef>
              </a:pPr>
              <a:r>
                <a:rPr lang="en-US" sz="1521" u="none" strike="noStrike">
                  <a:solidFill>
                    <a:srgbClr val="1D2125"/>
                  </a:solidFill>
                  <a:latin typeface="Inter"/>
                  <a:ea typeface="Inter"/>
                  <a:cs typeface="Inter"/>
                  <a:sym typeface="Inter"/>
                </a:rPr>
                <a:t>unique 'Events' with metadata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012653" y="2173441"/>
              <a:ext cx="3750720" cy="1360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5"/>
                </a:lnSpc>
                <a:spcBef>
                  <a:spcPct val="0"/>
                </a:spcBef>
              </a:pPr>
              <a:r>
                <a:rPr lang="en-US" sz="2282" b="1" u="none" strike="noStrike">
                  <a:solidFill>
                    <a:srgbClr val="1D21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Visualization</a:t>
              </a:r>
            </a:p>
            <a:p>
              <a:pPr marL="0" lvl="0" indent="0" algn="ctr">
                <a:lnSpc>
                  <a:spcPts val="2397"/>
                </a:lnSpc>
                <a:spcBef>
                  <a:spcPct val="0"/>
                </a:spcBef>
              </a:pPr>
              <a:r>
                <a:rPr lang="en-US" sz="1521" u="none" strike="noStrike">
                  <a:solidFill>
                    <a:srgbClr val="1D2125"/>
                  </a:solidFill>
                  <a:latin typeface="Inter"/>
                  <a:ea typeface="Inter"/>
                  <a:cs typeface="Inter"/>
                  <a:sym typeface="Inter"/>
                </a:rPr>
                <a:t>Client polls status, renders markers on map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573762" y="2992959"/>
            <a:ext cx="5928743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spc="73">
                <a:solidFill>
                  <a:srgbClr val="1D4D6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FastAPI </a:t>
            </a:r>
            <a:r>
              <a:rPr lang="en-US" sz="2100" b="1" spc="73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-</a:t>
            </a:r>
            <a:r>
              <a:rPr lang="en-US" sz="2100" spc="7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Upload &amp; query endpoints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1163331" y="3489529"/>
            <a:ext cx="8734425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spc="73">
                <a:solidFill>
                  <a:srgbClr val="1D4D6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Redis - </a:t>
            </a:r>
            <a:r>
              <a:rPr lang="en-US" sz="2100" spc="73">
                <a:solidFill>
                  <a:srgbClr val="0E0E0F"/>
                </a:solidFill>
                <a:latin typeface="Arial MT Pro"/>
                <a:ea typeface="Arial MT Pro"/>
                <a:cs typeface="Arial MT Pro"/>
                <a:sym typeface="Arial MT Pro"/>
              </a:rPr>
              <a:t>Stores queued jobs and lightweight state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010594" y="4045079"/>
            <a:ext cx="10530769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spc="73">
                <a:solidFill>
                  <a:srgbClr val="1D4D6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Python RQ - </a:t>
            </a:r>
            <a:r>
              <a:rPr lang="en-US" sz="2100" spc="73">
                <a:solidFill>
                  <a:srgbClr val="0E0E0F"/>
                </a:solidFill>
                <a:latin typeface="Arial MT Pro"/>
                <a:ea typeface="Arial MT Pro"/>
                <a:cs typeface="Arial MT Pro"/>
                <a:sym typeface="Arial MT Pro"/>
              </a:rPr>
              <a:t>Runs heavy processing as background worker jobs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951218" y="4601339"/>
            <a:ext cx="10998772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spc="73">
                <a:solidFill>
                  <a:srgbClr val="1D4D6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MongoDB (GeoJSON) - </a:t>
            </a:r>
            <a:r>
              <a:rPr lang="en-US" sz="2100" spc="73">
                <a:solidFill>
                  <a:srgbClr val="0E0E0F"/>
                </a:solidFill>
                <a:latin typeface="Arial MT Pro"/>
                <a:ea typeface="Arial MT Pro"/>
                <a:cs typeface="Arial MT Pro"/>
                <a:sym typeface="Arial MT Pro"/>
              </a:rPr>
              <a:t>Stores geolocated events for spatial queries</a:t>
            </a:r>
            <a:r>
              <a:rPr lang="en-US" sz="2100" spc="73">
                <a:solidFill>
                  <a:srgbClr val="1D4D6F"/>
                </a:solidFill>
                <a:latin typeface="Arial MT Pro"/>
                <a:ea typeface="Arial MT Pro"/>
                <a:cs typeface="Arial MT Pro"/>
                <a:sym typeface="Arial MT Pro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93093" y="2992959"/>
            <a:ext cx="10998772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spc="76">
                <a:solidFill>
                  <a:srgbClr val="1D4D6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React - </a:t>
            </a:r>
            <a:r>
              <a:rPr lang="en-US" sz="2199" spc="76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Web UI Citizen/Authority portals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10535" y="3519019"/>
            <a:ext cx="10998772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spc="76">
                <a:solidFill>
                  <a:srgbClr val="1D4D6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Leaflet - </a:t>
            </a:r>
            <a:r>
              <a:rPr lang="en-US" sz="2199" spc="76">
                <a:solidFill>
                  <a:srgbClr val="0F1011"/>
                </a:solidFill>
                <a:latin typeface="Arial MT Pro"/>
                <a:ea typeface="Arial MT Pro"/>
                <a:cs typeface="Arial MT Pro"/>
                <a:sym typeface="Arial MT Pro"/>
              </a:rPr>
              <a:t>Renders the interactive map and markers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49290" y="2123326"/>
            <a:ext cx="1793230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12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Backend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1334" y="2123326"/>
            <a:ext cx="1874490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12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Frontend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06859" y="5409133"/>
            <a:ext cx="344135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12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End-to-End 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656050" y="229905"/>
            <a:ext cx="58079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68850" cy="9753600"/>
          </a:xfrm>
          <a:custGeom>
            <a:avLst/>
            <a:gdLst/>
            <a:ahLst/>
            <a:cxnLst/>
            <a:rect l="l" t="t" r="r" b="b"/>
            <a:pathLst>
              <a:path w="17468850" h="975360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>
            <a:off x="232001" y="2067358"/>
            <a:ext cx="16736406" cy="4891366"/>
          </a:xfrm>
          <a:custGeom>
            <a:avLst/>
            <a:gdLst/>
            <a:ahLst/>
            <a:cxnLst/>
            <a:rect l="l" t="t" r="r" b="b"/>
            <a:pathLst>
              <a:path w="16736406" h="4891366">
                <a:moveTo>
                  <a:pt x="0" y="0"/>
                </a:moveTo>
                <a:lnTo>
                  <a:pt x="16736406" y="0"/>
                </a:lnTo>
                <a:lnTo>
                  <a:pt x="16736406" y="4891366"/>
                </a:lnTo>
                <a:lnTo>
                  <a:pt x="0" y="4891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44" t="-51081" r="-4344" b="-5648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" name="TextBox 4"/>
          <p:cNvSpPr txBox="1"/>
          <p:nvPr/>
        </p:nvSpPr>
        <p:spPr>
          <a:xfrm>
            <a:off x="3577525" y="210820"/>
            <a:ext cx="9878125" cy="7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Citizen</a:t>
            </a:r>
            <a:r>
              <a:rPr lang="en-US" sz="4400" b="1" u="none" strike="noStrike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 &amp; Authority Portals (UI Concept)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36667" y="1327109"/>
            <a:ext cx="2541687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12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Citizen 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37972" y="1327109"/>
            <a:ext cx="3043982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12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Authority 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7044449"/>
            <a:ext cx="8202950" cy="159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F37533"/>
                </a:solidFill>
                <a:latin typeface="Roboto"/>
                <a:ea typeface="Roboto"/>
                <a:cs typeface="Roboto"/>
                <a:sym typeface="Roboto"/>
              </a:rPr>
              <a:t>Citizen View:</a:t>
            </a: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 “My History” tracker and public hazard map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F37533"/>
                </a:solidFill>
                <a:latin typeface="Roboto"/>
                <a:ea typeface="Roboto"/>
                <a:cs typeface="Roboto"/>
                <a:sym typeface="Roboto"/>
              </a:rPr>
              <a:t>Cluster Logic:</a:t>
            </a: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 Markers group together to reduce map clutter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69878" y="7044449"/>
            <a:ext cx="8484422" cy="119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F37533"/>
                </a:solidFill>
                <a:latin typeface="Roboto"/>
                <a:ea typeface="Roboto"/>
                <a:cs typeface="Roboto"/>
                <a:sym typeface="Roboto"/>
              </a:rPr>
              <a:t>Authority View:</a:t>
            </a: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 Task list filtering by severity and status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F37533"/>
                </a:solidFill>
                <a:latin typeface="Roboto"/>
                <a:ea typeface="Roboto"/>
                <a:cs typeface="Roboto"/>
                <a:sym typeface="Roboto"/>
              </a:rPr>
              <a:t>Lifecycle:</a:t>
            </a: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 Transitions events from “Reported” to “In Progress” to “Closed”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48988" y="229905"/>
            <a:ext cx="4549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68850" cy="9753600"/>
          </a:xfrm>
          <a:custGeom>
            <a:avLst/>
            <a:gdLst/>
            <a:ahLst/>
            <a:cxnLst/>
            <a:rect l="l" t="t" r="r" b="b"/>
            <a:pathLst>
              <a:path w="17468850" h="975360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TextBox 3"/>
          <p:cNvSpPr txBox="1"/>
          <p:nvPr/>
        </p:nvSpPr>
        <p:spPr>
          <a:xfrm>
            <a:off x="2835594" y="356773"/>
            <a:ext cx="11097865" cy="7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Exp</a:t>
            </a:r>
            <a:r>
              <a:rPr lang="en-US" sz="4400" b="1" u="none" strike="noStrike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ected Challenges &amp; Mitigation Strategies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111317" y="1412001"/>
            <a:ext cx="10287156" cy="1871019"/>
            <a:chOff x="0" y="-47625"/>
            <a:chExt cx="13716207" cy="2494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2845759" cy="425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1"/>
                </a:lnSpc>
              </a:pPr>
              <a:r>
                <a:rPr lang="en-US" sz="1894" spc="77">
                  <a:solidFill>
                    <a:srgbClr val="1B1C1F"/>
                  </a:solidFill>
                  <a:latin typeface="Roboto"/>
                  <a:ea typeface="Roboto"/>
                  <a:cs typeface="Roboto"/>
                  <a:sym typeface="Roboto"/>
                </a:rPr>
                <a:t>Negative Obstacle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347290" y="-47625"/>
              <a:ext cx="2167239" cy="4253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651"/>
                </a:lnSpc>
                <a:spcBef>
                  <a:spcPct val="0"/>
                </a:spcBef>
              </a:pPr>
              <a:r>
                <a:rPr lang="en-US" sz="1894" u="none" strike="noStrike" spc="77" dirty="0">
                  <a:solidFill>
                    <a:srgbClr val="1B1C1F"/>
                  </a:solidFill>
                  <a:latin typeface="Roboto"/>
                  <a:ea typeface="Roboto"/>
                  <a:cs typeface="Roboto"/>
                  <a:sym typeface="Roboto"/>
                </a:rPr>
                <a:t>False Positive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726651"/>
              <a:ext cx="13716207" cy="1720417"/>
            </a:xfrm>
            <a:custGeom>
              <a:avLst/>
              <a:gdLst/>
              <a:ahLst/>
              <a:cxnLst/>
              <a:rect l="l" t="t" r="r" b="b"/>
              <a:pathLst>
                <a:path w="13716207" h="1720417">
                  <a:moveTo>
                    <a:pt x="0" y="0"/>
                  </a:moveTo>
                  <a:lnTo>
                    <a:pt x="13716207" y="0"/>
                  </a:lnTo>
                  <a:lnTo>
                    <a:pt x="13716207" y="1720418"/>
                  </a:lnTo>
                  <a:lnTo>
                    <a:pt x="0" y="172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106" t="-154794" r="-9106" b="-271232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8" name="Freeform 8"/>
          <p:cNvSpPr/>
          <p:nvPr/>
        </p:nvSpPr>
        <p:spPr>
          <a:xfrm>
            <a:off x="13933460" y="4705492"/>
            <a:ext cx="1043897" cy="1211314"/>
          </a:xfrm>
          <a:custGeom>
            <a:avLst/>
            <a:gdLst/>
            <a:ahLst/>
            <a:cxnLst/>
            <a:rect l="l" t="t" r="r" b="b"/>
            <a:pathLst>
              <a:path w="1043897" h="1211314">
                <a:moveTo>
                  <a:pt x="0" y="0"/>
                </a:moveTo>
                <a:lnTo>
                  <a:pt x="1043897" y="0"/>
                </a:lnTo>
                <a:lnTo>
                  <a:pt x="1043897" y="1211314"/>
                </a:lnTo>
                <a:lnTo>
                  <a:pt x="0" y="121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1509" t="-192682" r="-306603" b="-331707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>
            <a:off x="8205341" y="4750262"/>
            <a:ext cx="1031532" cy="1241844"/>
          </a:xfrm>
          <a:custGeom>
            <a:avLst/>
            <a:gdLst/>
            <a:ahLst/>
            <a:cxnLst/>
            <a:rect l="l" t="t" r="r" b="b"/>
            <a:pathLst>
              <a:path w="1031532" h="1241844">
                <a:moveTo>
                  <a:pt x="0" y="0"/>
                </a:moveTo>
                <a:lnTo>
                  <a:pt x="1031532" y="0"/>
                </a:lnTo>
                <a:lnTo>
                  <a:pt x="1031532" y="1241843"/>
                </a:lnTo>
                <a:lnTo>
                  <a:pt x="0" y="1241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9320" t="-191129" r="-746601" b="-328225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TextBox 10"/>
          <p:cNvSpPr txBox="1"/>
          <p:nvPr/>
        </p:nvSpPr>
        <p:spPr>
          <a:xfrm>
            <a:off x="774363" y="5951121"/>
            <a:ext cx="3731325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87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Model Generalization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28561" y="5992430"/>
            <a:ext cx="1638313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87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GPS Drift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47215" y="5932395"/>
            <a:ext cx="2236316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87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API Blocking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93309" y="3522348"/>
            <a:ext cx="10153905" cy="366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300" b="1" spc="5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Research basis:</a:t>
            </a:r>
            <a:r>
              <a:rPr lang="en-US" sz="2300" spc="5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Noisy visuals and GPS require filtering and event merging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1931434" y="4765526"/>
            <a:ext cx="1242163" cy="1185270"/>
          </a:xfrm>
          <a:custGeom>
            <a:avLst/>
            <a:gdLst/>
            <a:ahLst/>
            <a:cxnLst/>
            <a:rect l="l" t="t" r="r" b="b"/>
            <a:pathLst>
              <a:path w="1242163" h="1185270">
                <a:moveTo>
                  <a:pt x="0" y="0"/>
                </a:moveTo>
                <a:lnTo>
                  <a:pt x="1242163" y="0"/>
                </a:lnTo>
                <a:lnTo>
                  <a:pt x="1242163" y="1185270"/>
                </a:lnTo>
                <a:lnTo>
                  <a:pt x="0" y="1185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038" t="-188800" r="-905343" b="-325600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TextBox 15"/>
          <p:cNvSpPr txBox="1"/>
          <p:nvPr/>
        </p:nvSpPr>
        <p:spPr>
          <a:xfrm>
            <a:off x="137560" y="6468970"/>
            <a:ext cx="5004931" cy="206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2000" b="1" spc="100" dirty="0">
                <a:solidFill>
                  <a:srgbClr val="1C1D1E"/>
                </a:solidFill>
                <a:latin typeface="Roboto Bold"/>
                <a:ea typeface="Roboto Bold"/>
                <a:cs typeface="Roboto Bold"/>
                <a:sym typeface="Roboto Bold"/>
              </a:rPr>
              <a:t>Challenge</a:t>
            </a:r>
            <a:r>
              <a:rPr lang="en-US" sz="2000" spc="100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algn="ctr">
              <a:lnSpc>
                <a:spcPts val="2742"/>
              </a:lnSpc>
            </a:pPr>
            <a:r>
              <a:rPr lang="en-US" sz="2000" spc="100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Shadows, wet roads, and manholes causing false positives</a:t>
            </a:r>
          </a:p>
          <a:p>
            <a:pPr algn="ctr">
              <a:lnSpc>
                <a:spcPts val="2742"/>
              </a:lnSpc>
            </a:pPr>
            <a:r>
              <a:rPr lang="en-US" sz="2000" b="1" spc="100" dirty="0">
                <a:solidFill>
                  <a:srgbClr val="1C1D1E"/>
                </a:solidFill>
                <a:latin typeface="Roboto Bold"/>
                <a:ea typeface="Roboto Bold"/>
                <a:cs typeface="Roboto Bold"/>
                <a:sym typeface="Roboto Bold"/>
              </a:rPr>
              <a:t>Mitigation:</a:t>
            </a:r>
          </a:p>
          <a:p>
            <a:pPr algn="ctr">
              <a:lnSpc>
                <a:spcPts val="2742"/>
              </a:lnSpc>
            </a:pPr>
            <a:r>
              <a:rPr lang="en-US" sz="2000" spc="100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Confidence threshold + RDD based evaluation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45251" y="6468970"/>
            <a:ext cx="5004931" cy="206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2000" b="1" spc="100" dirty="0">
                <a:solidFill>
                  <a:srgbClr val="1C1D1E"/>
                </a:solidFill>
                <a:latin typeface="Roboto Bold"/>
                <a:ea typeface="Roboto Bold"/>
                <a:cs typeface="Roboto Bold"/>
                <a:sym typeface="Roboto Bold"/>
              </a:rPr>
              <a:t>Challenge</a:t>
            </a:r>
            <a:r>
              <a:rPr lang="en-US" sz="2000" spc="100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algn="ctr">
              <a:lnSpc>
                <a:spcPts val="2742"/>
              </a:lnSpc>
            </a:pPr>
            <a:r>
              <a:rPr lang="en-US" sz="2000" spc="100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Duplicate markers for the same pothole due to position error</a:t>
            </a:r>
          </a:p>
          <a:p>
            <a:pPr algn="ctr">
              <a:lnSpc>
                <a:spcPts val="2742"/>
              </a:lnSpc>
            </a:pPr>
            <a:r>
              <a:rPr lang="en-US" sz="2000" b="1" spc="100" dirty="0">
                <a:solidFill>
                  <a:srgbClr val="1C1D1E"/>
                </a:solidFill>
                <a:latin typeface="Roboto Bold"/>
                <a:ea typeface="Roboto Bold"/>
                <a:cs typeface="Roboto Bold"/>
                <a:sym typeface="Roboto Bold"/>
              </a:rPr>
              <a:t>Mitigation:</a:t>
            </a:r>
          </a:p>
          <a:p>
            <a:pPr algn="ctr">
              <a:lnSpc>
                <a:spcPts val="2742"/>
              </a:lnSpc>
            </a:pPr>
            <a:r>
              <a:rPr lang="en-US" sz="2000" spc="100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Timestamp alignment + DBSCAN merges nearby detections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52943" y="6468970"/>
            <a:ext cx="5004931" cy="206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2000" b="1" spc="100">
                <a:solidFill>
                  <a:srgbClr val="1C1D1E"/>
                </a:solidFill>
                <a:latin typeface="Roboto Bold"/>
                <a:ea typeface="Roboto Bold"/>
                <a:cs typeface="Roboto Bold"/>
                <a:sym typeface="Roboto Bold"/>
              </a:rPr>
              <a:t>Challenge</a:t>
            </a:r>
            <a:r>
              <a:rPr lang="en-US" sz="2000" spc="10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algn="ctr">
              <a:lnSpc>
                <a:spcPts val="2742"/>
              </a:lnSpc>
            </a:pPr>
            <a:r>
              <a:rPr lang="en-US" sz="2000" spc="10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Long inference times causing request timeouts</a:t>
            </a:r>
          </a:p>
          <a:p>
            <a:pPr algn="ctr">
              <a:lnSpc>
                <a:spcPts val="2742"/>
              </a:lnSpc>
            </a:pPr>
            <a:r>
              <a:rPr lang="en-US" sz="2000" b="1" spc="100">
                <a:solidFill>
                  <a:srgbClr val="1C1D1E"/>
                </a:solidFill>
                <a:latin typeface="Roboto Bold"/>
                <a:ea typeface="Roboto Bold"/>
                <a:cs typeface="Roboto Bold"/>
                <a:sym typeface="Roboto Bold"/>
              </a:rPr>
              <a:t>Mitigation:</a:t>
            </a:r>
          </a:p>
          <a:p>
            <a:pPr algn="ctr">
              <a:lnSpc>
                <a:spcPts val="2742"/>
              </a:lnSpc>
            </a:pPr>
            <a:r>
              <a:rPr lang="en-US" sz="2000" spc="10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Async processing with Redis + RQ workers (API returns immediately)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69810" y="1683675"/>
            <a:ext cx="2563650" cy="33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1"/>
              </a:lnSpc>
              <a:spcBef>
                <a:spcPct val="0"/>
              </a:spcBef>
            </a:pPr>
            <a:r>
              <a:rPr lang="en-US" sz="1894" spc="77">
                <a:solidFill>
                  <a:srgbClr val="1B1C1F"/>
                </a:solidFill>
                <a:latin typeface="Roboto"/>
                <a:ea typeface="Roboto"/>
                <a:cs typeface="Roboto"/>
                <a:sym typeface="Roboto"/>
              </a:rPr>
              <a:t>(Shadow/ Wet Patch)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35595" y="1683675"/>
            <a:ext cx="1623524" cy="33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1"/>
              </a:lnSpc>
              <a:spcBef>
                <a:spcPct val="0"/>
              </a:spcBef>
            </a:pPr>
            <a:r>
              <a:rPr lang="en-US" sz="1894" spc="77">
                <a:solidFill>
                  <a:srgbClr val="1B1C1F"/>
                </a:solidFill>
                <a:latin typeface="Roboto"/>
                <a:ea typeface="Roboto"/>
                <a:cs typeface="Roboto"/>
                <a:sym typeface="Roboto"/>
              </a:rPr>
              <a:t>(Pothole)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42440" y="229905"/>
            <a:ext cx="4680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68850" cy="9753600"/>
          </a:xfrm>
          <a:custGeom>
            <a:avLst/>
            <a:gdLst/>
            <a:ahLst/>
            <a:cxnLst/>
            <a:rect l="l" t="t" r="r" b="b"/>
            <a:pathLst>
              <a:path w="17468850" h="975360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>
            <a:off x="3231927" y="1243013"/>
            <a:ext cx="10267901" cy="2855810"/>
          </a:xfrm>
          <a:custGeom>
            <a:avLst/>
            <a:gdLst/>
            <a:ahLst/>
            <a:cxnLst/>
            <a:rect l="l" t="t" r="r" b="b"/>
            <a:pathLst>
              <a:path w="10267901" h="2855810">
                <a:moveTo>
                  <a:pt x="0" y="0"/>
                </a:moveTo>
                <a:lnTo>
                  <a:pt x="10267901" y="0"/>
                </a:lnTo>
                <a:lnTo>
                  <a:pt x="10267901" y="2855810"/>
                </a:lnTo>
                <a:lnTo>
                  <a:pt x="0" y="285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16" t="-65811" r="-4516" b="-52991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" name="TextBox 4"/>
          <p:cNvSpPr txBox="1"/>
          <p:nvPr/>
        </p:nvSpPr>
        <p:spPr>
          <a:xfrm>
            <a:off x="6859785" y="2725008"/>
            <a:ext cx="1911914" cy="118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73"/>
              </a:lnSpc>
              <a:spcBef>
                <a:spcPct val="0"/>
              </a:spcBef>
            </a:pPr>
            <a:r>
              <a:rPr lang="en-US" sz="1749" u="none" strike="noStrike" spc="40" dirty="0">
                <a:solidFill>
                  <a:srgbClr val="242525"/>
                </a:solidFill>
                <a:latin typeface="Arial MT Pro"/>
                <a:ea typeface="Arial MT Pro"/>
                <a:cs typeface="Arial MT Pro"/>
                <a:sym typeface="Arial MT Pro"/>
              </a:rPr>
              <a:t>Effectively merge</a:t>
            </a:r>
          </a:p>
          <a:p>
            <a:pPr marL="0" lvl="0" indent="0" algn="l">
              <a:lnSpc>
                <a:spcPts val="2273"/>
              </a:lnSpc>
              <a:spcBef>
                <a:spcPct val="0"/>
              </a:spcBef>
            </a:pPr>
            <a:r>
              <a:rPr lang="en-US" sz="1749" u="none" strike="noStrike" spc="40" dirty="0">
                <a:solidFill>
                  <a:srgbClr val="242525"/>
                </a:solidFill>
                <a:latin typeface="Arial MT Pro"/>
                <a:ea typeface="Arial MT Pro"/>
                <a:cs typeface="Arial MT Pro"/>
                <a:sym typeface="Arial MT Pro"/>
              </a:rPr>
              <a:t>multiple frame</a:t>
            </a:r>
          </a:p>
          <a:p>
            <a:pPr marL="0" lvl="0" indent="0" algn="l">
              <a:lnSpc>
                <a:spcPts val="2273"/>
              </a:lnSpc>
              <a:spcBef>
                <a:spcPct val="0"/>
              </a:spcBef>
            </a:pPr>
            <a:r>
              <a:rPr lang="en-US" sz="1749" u="none" strike="noStrike" spc="40" dirty="0">
                <a:solidFill>
                  <a:srgbClr val="242525"/>
                </a:solidFill>
                <a:latin typeface="Arial MT Pro"/>
                <a:ea typeface="Arial MT Pro"/>
                <a:cs typeface="Arial MT Pro"/>
                <a:sym typeface="Arial MT Pro"/>
              </a:rPr>
              <a:t>detections into</a:t>
            </a:r>
          </a:p>
          <a:p>
            <a:pPr marL="0" lvl="0" indent="0" algn="l">
              <a:lnSpc>
                <a:spcPts val="2273"/>
              </a:lnSpc>
              <a:spcBef>
                <a:spcPct val="0"/>
              </a:spcBef>
            </a:pPr>
            <a:r>
              <a:rPr lang="en-US" sz="1749" u="none" strike="noStrike" spc="40" dirty="0">
                <a:solidFill>
                  <a:srgbClr val="242525"/>
                </a:solidFill>
                <a:latin typeface="Arial MT Pro"/>
                <a:ea typeface="Arial MT Pro"/>
                <a:cs typeface="Arial MT Pro"/>
                <a:sym typeface="Arial MT Pro"/>
              </a:rPr>
              <a:t>single events.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14768" y="1393272"/>
            <a:ext cx="1721281" cy="850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8"/>
              </a:lnSpc>
            </a:pPr>
            <a:r>
              <a:rPr lang="en-US" sz="5318" spc="643" dirty="0">
                <a:solidFill>
                  <a:srgbClr val="F0661E"/>
                </a:solidFill>
                <a:latin typeface="Arial MT Pro"/>
                <a:ea typeface="Arial MT Pro"/>
                <a:cs typeface="Arial MT Pro"/>
                <a:sym typeface="Arial MT Pro"/>
              </a:rPr>
              <a:t>≥3:1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44433" y="2233640"/>
            <a:ext cx="2270289" cy="34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1903" b="1">
                <a:solidFill>
                  <a:srgbClr val="0F0F0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Deduplication Ratio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40382" y="1323120"/>
            <a:ext cx="2210126" cy="850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8"/>
              </a:lnSpc>
            </a:pPr>
            <a:r>
              <a:rPr lang="en-US" sz="5318" spc="643" dirty="0">
                <a:solidFill>
                  <a:srgbClr val="F0661E"/>
                </a:solidFill>
                <a:latin typeface="Arial MT Pro"/>
                <a:ea typeface="Arial MT Pro"/>
                <a:cs typeface="Arial MT Pro"/>
                <a:sym typeface="Arial MT Pro"/>
              </a:rPr>
              <a:t>≥80%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29530" y="2233640"/>
            <a:ext cx="1964658" cy="30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1903" b="1" dirty="0">
                <a:solidFill>
                  <a:srgbClr val="0F0F0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Precision Target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84247" y="2879481"/>
            <a:ext cx="1703913" cy="118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73"/>
              </a:lnSpc>
              <a:spcBef>
                <a:spcPct val="0"/>
              </a:spcBef>
            </a:pPr>
            <a:r>
              <a:rPr lang="en-US" sz="1749" u="none" strike="noStrike" spc="40">
                <a:solidFill>
                  <a:srgbClr val="242525"/>
                </a:solidFill>
                <a:latin typeface="Arial MT Pro"/>
                <a:ea typeface="Arial MT Pro"/>
                <a:cs typeface="Arial MT Pro"/>
                <a:sym typeface="Arial MT Pro"/>
              </a:rPr>
              <a:t>Minimize false alarms to build authority trust </a:t>
            </a:r>
          </a:p>
          <a:p>
            <a:pPr marL="0" lvl="0" indent="0" algn="l">
              <a:lnSpc>
                <a:spcPts val="2273"/>
              </a:lnSpc>
              <a:spcBef>
                <a:spcPct val="0"/>
              </a:spcBef>
            </a:pPr>
            <a:endParaRPr lang="en-US" sz="1749" u="none" strike="noStrike" spc="40">
              <a:solidFill>
                <a:srgbClr val="242525"/>
              </a:solidFill>
              <a:latin typeface="Arial MT Pro"/>
              <a:ea typeface="Arial MT Pro"/>
              <a:cs typeface="Arial MT Pro"/>
              <a:sym typeface="Arial MT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39198" y="1323120"/>
            <a:ext cx="3081877" cy="96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8"/>
              </a:lnSpc>
            </a:pPr>
            <a:r>
              <a:rPr lang="en-US" sz="5318" spc="643" dirty="0">
                <a:solidFill>
                  <a:srgbClr val="F0661E"/>
                </a:solidFill>
                <a:latin typeface="Arial MT Pro"/>
                <a:ea typeface="Arial MT Pro"/>
                <a:cs typeface="Arial MT Pro"/>
                <a:sym typeface="Arial MT Pro"/>
              </a:rPr>
              <a:t>Avg ≤1s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64967" y="2233640"/>
            <a:ext cx="2270289" cy="30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1903" b="1" dirty="0">
                <a:solidFill>
                  <a:srgbClr val="0F0F0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Map Query Latency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39198" y="2729213"/>
            <a:ext cx="1885914" cy="117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3"/>
              </a:lnSpc>
            </a:pPr>
            <a:r>
              <a:rPr lang="en-US" sz="1749" spc="113">
                <a:solidFill>
                  <a:srgbClr val="242525"/>
                </a:solidFill>
                <a:latin typeface="Arial MT Pro"/>
                <a:ea typeface="Arial MT Pro"/>
                <a:cs typeface="Arial MT Pro"/>
                <a:sym typeface="Arial MT Pro"/>
              </a:rPr>
              <a:t>Ensure real-time responsiveness for users</a:t>
            </a:r>
          </a:p>
          <a:p>
            <a:pPr algn="l">
              <a:lnSpc>
                <a:spcPts val="2273"/>
              </a:lnSpc>
            </a:pPr>
            <a:endParaRPr lang="en-US" sz="1749" spc="113">
              <a:solidFill>
                <a:srgbClr val="242525"/>
              </a:solidFill>
              <a:latin typeface="Arial MT Pro"/>
              <a:ea typeface="Arial MT Pro"/>
              <a:cs typeface="Arial MT Pro"/>
              <a:sym typeface="Arial MT Pro"/>
            </a:endParaRPr>
          </a:p>
        </p:txBody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419405" y="4754224"/>
          <a:ext cx="16704588" cy="4875864"/>
        </p:xfrm>
        <a:graphic>
          <a:graphicData uri="http://schemas.openxmlformats.org/drawingml/2006/table">
            <a:tbl>
              <a:tblPr/>
              <a:tblGrid>
                <a:gridCol w="295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8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1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481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6E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How we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6E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Expected outcome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6E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81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Upload &amp; Job Trigger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5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 MP4+GPX → verify DB + job queued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Accepted + status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31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AI 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5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Run labeled validation set → compute Precision/Recall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Precision ≥ 0.80, Recall ≥ 0.70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5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Event Aggregation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5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Compare raw detections vs final events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Deduplication Ratio ≥ 3:1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931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End-to-End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5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 → async processing → DB events → map query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End-to-end time: ≤ 5 min (1-min video)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Map query: Avg ≤ 1s (Max ≤ 2s)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6013619" y="210820"/>
            <a:ext cx="5003631" cy="7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 KPIs &amp; Testing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62165" y="3628923"/>
            <a:ext cx="3731325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87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KPIs Targets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716" y="4347425"/>
            <a:ext cx="13983434" cy="36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300" b="1" spc="5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How we test:</a:t>
            </a:r>
            <a:r>
              <a:rPr lang="en-US" sz="2300" spc="5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Upload MP4+GPX → monitor job status → validate DB events → verify map rendering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35147" y="229905"/>
            <a:ext cx="4826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68850" cy="9753600"/>
          </a:xfrm>
          <a:custGeom>
            <a:avLst/>
            <a:gdLst/>
            <a:ahLst/>
            <a:cxnLst/>
            <a:rect l="l" t="t" r="r" b="b"/>
            <a:pathLst>
              <a:path w="17468850" h="975360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>
            <a:off x="5598601" y="0"/>
            <a:ext cx="11870249" cy="8286200"/>
          </a:xfrm>
          <a:custGeom>
            <a:avLst/>
            <a:gdLst/>
            <a:ahLst/>
            <a:cxnLst/>
            <a:rect l="l" t="t" r="r" b="b"/>
            <a:pathLst>
              <a:path w="11870249" h="8286200">
                <a:moveTo>
                  <a:pt x="0" y="0"/>
                </a:moveTo>
                <a:lnTo>
                  <a:pt x="11870249" y="0"/>
                </a:lnTo>
                <a:lnTo>
                  <a:pt x="11870249" y="8286200"/>
                </a:lnTo>
                <a:lnTo>
                  <a:pt x="0" y="8286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" name="TextBox 4"/>
          <p:cNvSpPr txBox="1"/>
          <p:nvPr/>
        </p:nvSpPr>
        <p:spPr>
          <a:xfrm>
            <a:off x="0" y="2800349"/>
            <a:ext cx="5832081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1F5075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 for Listening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78415" y="8529781"/>
            <a:ext cx="10369107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1F5075"/>
                </a:solidFill>
                <a:latin typeface="Aileron Heavy"/>
                <a:ea typeface="Aileron Heavy"/>
                <a:cs typeface="Aileron Heavy"/>
                <a:sym typeface="Aileron Heavy"/>
              </a:rPr>
              <a:t>Smarter Roads, Safer Cities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TextBox 3"/>
          <p:cNvSpPr txBox="1"/>
          <p:nvPr/>
        </p:nvSpPr>
        <p:spPr>
          <a:xfrm>
            <a:off x="1079536" y="727075"/>
            <a:ext cx="1905000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1F5075"/>
                </a:solidFill>
                <a:latin typeface="Aileron Heavy"/>
                <a:ea typeface="Aileron Heavy"/>
                <a:cs typeface="Aileron Heavy"/>
                <a:sym typeface="Aileron Heavy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5240" y="1685545"/>
            <a:ext cx="10795248" cy="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3573" dirty="0">
                <a:solidFill>
                  <a:srgbClr val="0F1011"/>
                </a:solidFill>
                <a:latin typeface="Inter"/>
                <a:ea typeface="Inter"/>
                <a:cs typeface="Inter"/>
                <a:sym typeface="Inter"/>
              </a:rPr>
              <a:t>Background and motivation: The maintenance gap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5240" y="2609470"/>
            <a:ext cx="6777038" cy="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3573">
                <a:solidFill>
                  <a:srgbClr val="0F1011"/>
                </a:solidFill>
                <a:latin typeface="Inter"/>
                <a:ea typeface="Inter"/>
                <a:cs typeface="Inter"/>
                <a:sym typeface="Inter"/>
              </a:rPr>
              <a:t>Problem Definition &amp;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5240" y="3549650"/>
            <a:ext cx="3931295" cy="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3573">
                <a:solidFill>
                  <a:srgbClr val="0F1011"/>
                </a:solidFill>
                <a:latin typeface="Inter"/>
                <a:ea typeface="Inter"/>
                <a:cs typeface="Inter"/>
                <a:sym typeface="Inter"/>
              </a:rPr>
              <a:t>Proposed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5240" y="4470779"/>
            <a:ext cx="8283327" cy="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3573">
                <a:solidFill>
                  <a:srgbClr val="0F1011"/>
                </a:solidFill>
                <a:latin typeface="Inter"/>
                <a:ea typeface="Inter"/>
                <a:cs typeface="Inter"/>
                <a:sym typeface="Inter"/>
              </a:rPr>
              <a:t>Project Data: Assumptions &amp; Decisions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240" y="5410959"/>
            <a:ext cx="4117479" cy="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3573">
                <a:solidFill>
                  <a:srgbClr val="0F1011"/>
                </a:solidFill>
                <a:latin typeface="Inter"/>
                <a:ea typeface="Inter"/>
                <a:cs typeface="Inter"/>
                <a:sym typeface="Inter"/>
              </a:rPr>
              <a:t>Pipeline Algorithms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5240" y="6351139"/>
            <a:ext cx="7812732" cy="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3573">
                <a:solidFill>
                  <a:srgbClr val="0F1011"/>
                </a:solidFill>
                <a:latin typeface="Inter"/>
                <a:ea typeface="Inter"/>
                <a:cs typeface="Inter"/>
                <a:sym typeface="Inter"/>
              </a:rPr>
              <a:t>System Architecture &amp; Technologies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240" y="7291318"/>
            <a:ext cx="9533781" cy="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3573">
                <a:solidFill>
                  <a:srgbClr val="0F1011"/>
                </a:solidFill>
                <a:latin typeface="Inter"/>
                <a:ea typeface="Inter"/>
                <a:cs typeface="Inter"/>
                <a:sym typeface="Inter"/>
              </a:rPr>
              <a:t>Expected Challenges &amp; Mitigation Strategies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240" y="8231498"/>
            <a:ext cx="4138761" cy="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3573">
                <a:solidFill>
                  <a:srgbClr val="0F1011"/>
                </a:solidFill>
                <a:latin typeface="Inter"/>
                <a:ea typeface="Inter"/>
                <a:cs typeface="Inter"/>
                <a:sym typeface="Inter"/>
              </a:rPr>
              <a:t>KPIs &amp; Testing Plan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56145" y="229905"/>
            <a:ext cx="2406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TextBox 3"/>
          <p:cNvSpPr txBox="1"/>
          <p:nvPr/>
        </p:nvSpPr>
        <p:spPr>
          <a:xfrm>
            <a:off x="1479700" y="103646"/>
            <a:ext cx="9004150" cy="7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Background: The Maintenance Gap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51088" y="1682750"/>
            <a:ext cx="420052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F1011"/>
                </a:solidFill>
                <a:latin typeface="Barlow Bold"/>
                <a:ea typeface="Barlow Bold"/>
                <a:cs typeface="Barlow Bold"/>
                <a:sym typeface="Barlow Bold"/>
              </a:rPr>
              <a:t>The Reality (Citizen View)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74315" y="1638300"/>
            <a:ext cx="547687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E0E0F"/>
                </a:solidFill>
                <a:latin typeface="Barlow Bold"/>
                <a:ea typeface="Barlow Bold"/>
                <a:cs typeface="Barlow Bold"/>
                <a:sym typeface="Barlow Bold"/>
              </a:rPr>
              <a:t>The Bottleneck (Authority View)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85865" y="5668643"/>
            <a:ext cx="2145506" cy="400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E0712A"/>
                </a:solidFill>
                <a:latin typeface="Barlow Bold"/>
                <a:ea typeface="Barlow Bold"/>
                <a:cs typeface="Barlow Bold"/>
                <a:sym typeface="Barlow Bold"/>
              </a:rPr>
              <a:t>Instant Hazard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85" y="6243318"/>
            <a:ext cx="8588231" cy="334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0"/>
              </a:lnSpc>
              <a:buFont typeface="Arial"/>
              <a:buChar char="•"/>
            </a:pPr>
            <a:r>
              <a:rPr lang="en-US" sz="2299" spc="105">
                <a:solidFill>
                  <a:srgbClr val="1D1F21"/>
                </a:solidFill>
                <a:latin typeface="Roboto"/>
                <a:ea typeface="Roboto"/>
                <a:cs typeface="Roboto"/>
                <a:sym typeface="Roboto"/>
              </a:rPr>
              <a:t>Seasonal weather (heavy rain, heat/cold cycles) accelerates road wear and pothole formation.</a:t>
            </a:r>
          </a:p>
          <a:p>
            <a:pPr algn="l">
              <a:lnSpc>
                <a:spcPts val="2980"/>
              </a:lnSpc>
            </a:pPr>
            <a:endParaRPr lang="en-US" sz="2299" spc="105">
              <a:solidFill>
                <a:srgbClr val="1D1F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95792" lvl="1" indent="-247896" algn="l">
              <a:lnSpc>
                <a:spcPts val="2976"/>
              </a:lnSpc>
              <a:buFont typeface="Arial"/>
              <a:buChar char="•"/>
            </a:pPr>
            <a:r>
              <a:rPr lang="en-US" sz="2296" spc="105">
                <a:solidFill>
                  <a:srgbClr val="1D1F21"/>
                </a:solidFill>
                <a:latin typeface="Roboto"/>
                <a:ea typeface="Roboto"/>
                <a:cs typeface="Roboto"/>
                <a:sym typeface="Roboto"/>
              </a:rPr>
              <a:t>Potholes can appear quickly, creating immediate safety risks and vehicle damage.</a:t>
            </a:r>
          </a:p>
          <a:p>
            <a:pPr algn="l">
              <a:lnSpc>
                <a:spcPts val="2976"/>
              </a:lnSpc>
            </a:pPr>
            <a:endParaRPr lang="en-US" sz="2296" spc="105">
              <a:solidFill>
                <a:srgbClr val="1D1F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95792" lvl="1" indent="-247896" algn="l">
              <a:lnSpc>
                <a:spcPts val="2976"/>
              </a:lnSpc>
              <a:buFont typeface="Arial"/>
              <a:buChar char="•"/>
            </a:pPr>
            <a:r>
              <a:rPr lang="en-US" sz="2296" spc="105">
                <a:solidFill>
                  <a:srgbClr val="1D1F21"/>
                </a:solidFill>
                <a:latin typeface="Roboto"/>
                <a:ea typeface="Roboto"/>
                <a:cs typeface="Roboto"/>
                <a:sym typeface="Roboto"/>
              </a:rPr>
              <a:t>Drivers face the hazard instantly often before any official response begins.</a:t>
            </a:r>
          </a:p>
          <a:p>
            <a:pPr algn="l">
              <a:lnSpc>
                <a:spcPts val="2976"/>
              </a:lnSpc>
            </a:pPr>
            <a:endParaRPr lang="en-US" sz="2296" spc="105">
              <a:solidFill>
                <a:srgbClr val="1D1F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58987" y="6205218"/>
            <a:ext cx="8507530" cy="334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413" lvl="1" indent="-246707" algn="l">
              <a:lnSpc>
                <a:spcPts val="3332"/>
              </a:lnSpc>
              <a:buFont typeface="Arial"/>
              <a:buChar char="•"/>
            </a:pPr>
            <a:r>
              <a:rPr lang="en-US" sz="2285" spc="100">
                <a:solidFill>
                  <a:srgbClr val="1D1F21"/>
                </a:solidFill>
                <a:latin typeface="Roboto"/>
                <a:ea typeface="Roboto"/>
                <a:cs typeface="Roboto"/>
                <a:sym typeface="Roboto"/>
              </a:rPr>
              <a:t>Road-condition information arrives late and fragmented (complaints, surveys, contractor reports).</a:t>
            </a:r>
          </a:p>
          <a:p>
            <a:pPr algn="l">
              <a:lnSpc>
                <a:spcPts val="3332"/>
              </a:lnSpc>
            </a:pPr>
            <a:endParaRPr lang="en-US" sz="2285" spc="100">
              <a:solidFill>
                <a:srgbClr val="1D1F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93413" lvl="1" indent="-246707" algn="l">
              <a:lnSpc>
                <a:spcPts val="3332"/>
              </a:lnSpc>
              <a:buFont typeface="Arial"/>
              <a:buChar char="•"/>
            </a:pPr>
            <a:r>
              <a:rPr lang="en-US" sz="2285" spc="100">
                <a:solidFill>
                  <a:srgbClr val="1D1F21"/>
                </a:solidFill>
                <a:latin typeface="Roboto"/>
                <a:ea typeface="Roboto"/>
                <a:cs typeface="Roboto"/>
                <a:sym typeface="Roboto"/>
              </a:rPr>
              <a:t>Manual verification and prioritization create backlogs, delaying repairs.</a:t>
            </a:r>
          </a:p>
          <a:p>
            <a:pPr algn="l">
              <a:lnSpc>
                <a:spcPts val="3332"/>
              </a:lnSpc>
            </a:pPr>
            <a:endParaRPr lang="en-US" sz="2285" spc="100">
              <a:solidFill>
                <a:srgbClr val="1D1F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93413" lvl="1" indent="-246707" algn="l">
              <a:lnSpc>
                <a:spcPts val="3332"/>
              </a:lnSpc>
              <a:buFont typeface="Arial"/>
              <a:buChar char="•"/>
            </a:pPr>
            <a:r>
              <a:rPr lang="en-US" sz="2285" spc="100">
                <a:solidFill>
                  <a:srgbClr val="1D1F21"/>
                </a:solidFill>
                <a:latin typeface="Roboto"/>
                <a:ea typeface="Roboto"/>
                <a:cs typeface="Roboto"/>
                <a:sym typeface="Roboto"/>
              </a:rPr>
              <a:t>Without a real-time operational map, maintenance is reactive rather than proactive.</a:t>
            </a:r>
          </a:p>
        </p:txBody>
      </p:sp>
      <p:sp>
        <p:nvSpPr>
          <p:cNvPr id="9" name="Freeform 9"/>
          <p:cNvSpPr/>
          <p:nvPr/>
        </p:nvSpPr>
        <p:spPr>
          <a:xfrm>
            <a:off x="1479700" y="2553101"/>
            <a:ext cx="5854402" cy="3094188"/>
          </a:xfrm>
          <a:custGeom>
            <a:avLst/>
            <a:gdLst/>
            <a:ahLst/>
            <a:cxnLst/>
            <a:rect l="l" t="t" r="r" b="b"/>
            <a:pathLst>
              <a:path w="5854402" h="3094188">
                <a:moveTo>
                  <a:pt x="0" y="0"/>
                </a:moveTo>
                <a:lnTo>
                  <a:pt x="5854402" y="0"/>
                </a:lnTo>
                <a:lnTo>
                  <a:pt x="5854402" y="3094188"/>
                </a:lnTo>
                <a:lnTo>
                  <a:pt x="0" y="3094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50" t="-63492" r="-123322" b="-80317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10"/>
          <p:cNvSpPr/>
          <p:nvPr/>
        </p:nvSpPr>
        <p:spPr>
          <a:xfrm>
            <a:off x="10158998" y="2451100"/>
            <a:ext cx="5907509" cy="3196189"/>
          </a:xfrm>
          <a:custGeom>
            <a:avLst/>
            <a:gdLst/>
            <a:ahLst/>
            <a:cxnLst/>
            <a:rect l="l" t="t" r="r" b="b"/>
            <a:pathLst>
              <a:path w="5907509" h="3196189">
                <a:moveTo>
                  <a:pt x="0" y="0"/>
                </a:moveTo>
                <a:lnTo>
                  <a:pt x="5907509" y="0"/>
                </a:lnTo>
                <a:lnTo>
                  <a:pt x="5907509" y="3196189"/>
                </a:lnTo>
                <a:lnTo>
                  <a:pt x="0" y="3196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2948" t="-59752" r="-7537" b="-7801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/>
          <p:cNvSpPr txBox="1"/>
          <p:nvPr/>
        </p:nvSpPr>
        <p:spPr>
          <a:xfrm>
            <a:off x="11871596" y="5668643"/>
            <a:ext cx="214550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Slow Response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9700" y="1014247"/>
            <a:ext cx="11227463" cy="72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199" spc="101">
                <a:solidFill>
                  <a:srgbClr val="1D1F21"/>
                </a:solidFill>
                <a:latin typeface="Roboto"/>
                <a:ea typeface="Roboto"/>
                <a:cs typeface="Roboto"/>
                <a:sym typeface="Roboto"/>
              </a:rPr>
              <a:t>The delay between defect formation and maintenance action creates safety risks.</a:t>
            </a:r>
          </a:p>
          <a:p>
            <a:pPr algn="l">
              <a:lnSpc>
                <a:spcPts val="2851"/>
              </a:lnSpc>
            </a:pPr>
            <a:endParaRPr lang="en-US" sz="2199" spc="101">
              <a:solidFill>
                <a:srgbClr val="1D1F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848852" y="229905"/>
            <a:ext cx="25524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TextBox 3"/>
          <p:cNvSpPr txBox="1"/>
          <p:nvPr/>
        </p:nvSpPr>
        <p:spPr>
          <a:xfrm>
            <a:off x="4508208" y="316199"/>
            <a:ext cx="8109241" cy="7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Problem Definition &amp; 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0249" y="1239207"/>
            <a:ext cx="4041577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56">
                <a:solidFill>
                  <a:srgbClr val="E4712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0249" y="1912097"/>
            <a:ext cx="16824245" cy="142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2292" spc="149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Today’s pothole reporting is reactive and hard to scale.</a:t>
            </a:r>
          </a:p>
          <a:p>
            <a:pPr algn="l">
              <a:lnSpc>
                <a:spcPts val="2808"/>
              </a:lnSpc>
            </a:pPr>
            <a:r>
              <a:rPr lang="en-US" sz="2292" spc="149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As a result, hazards remain on the road longer, increasing risk and slowing repair planning.</a:t>
            </a:r>
          </a:p>
          <a:p>
            <a:pPr algn="l">
              <a:lnSpc>
                <a:spcPts val="2808"/>
              </a:lnSpc>
            </a:pPr>
            <a:endParaRPr lang="en-US" sz="2292" spc="149" dirty="0">
              <a:solidFill>
                <a:srgbClr val="1C1D1E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2838"/>
              </a:lnSpc>
            </a:pPr>
            <a:endParaRPr lang="en-US" sz="2292" spc="149" dirty="0">
              <a:solidFill>
                <a:srgbClr val="1C1D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2718724"/>
            <a:ext cx="2688434" cy="43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2456" b="1" spc="120">
                <a:solidFill>
                  <a:srgbClr val="1C1D1E"/>
                </a:solidFill>
                <a:latin typeface="Roboto Bold"/>
                <a:ea typeface="Roboto Bold"/>
                <a:cs typeface="Roboto Bold"/>
                <a:sym typeface="Roboto Bold"/>
              </a:rPr>
              <a:t>Stakeholders: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0249" y="4622255"/>
            <a:ext cx="2324844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12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0249" y="5285750"/>
            <a:ext cx="8579952" cy="159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64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Develop a public hazard map for broad citizen awareness.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64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Create an authority dashboard for lifecycle tracking.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64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Automate detection from standard trip data.</a:t>
            </a:r>
          </a:p>
          <a:p>
            <a:pPr algn="l">
              <a:lnSpc>
                <a:spcPts val="3153"/>
              </a:lnSpc>
            </a:pPr>
            <a:endParaRPr lang="en-US" sz="2300" spc="64">
              <a:solidFill>
                <a:srgbClr val="1C1D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17499" y="7547127"/>
            <a:ext cx="889751" cy="30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9"/>
              </a:lnSpc>
              <a:spcBef>
                <a:spcPct val="0"/>
              </a:spcBef>
            </a:pPr>
            <a:r>
              <a:rPr lang="en-US" sz="2051" b="1" u="none" strike="noStrike" dirty="0">
                <a:solidFill>
                  <a:srgbClr val="1C1D1E"/>
                </a:solidFill>
                <a:latin typeface="Barlow Bold"/>
                <a:ea typeface="Barlow Bold"/>
                <a:cs typeface="Barlow Bold"/>
                <a:sym typeface="Barlow Bold"/>
              </a:rPr>
              <a:t>Manual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4600" y="7595386"/>
            <a:ext cx="1302766" cy="325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9"/>
              </a:lnSpc>
            </a:pPr>
            <a:r>
              <a:rPr lang="en-US" sz="2051">
                <a:solidFill>
                  <a:srgbClr val="1C1D1E"/>
                </a:solidFill>
                <a:latin typeface="Barlow Bold"/>
                <a:ea typeface="Barlow Bold"/>
                <a:cs typeface="Barlow Bold"/>
                <a:sym typeface="Barlow Bold"/>
              </a:rPr>
              <a:t>Automated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327" y="8931825"/>
            <a:ext cx="15563850" cy="37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sz="2191" spc="109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Our solution provides: A bridge between driver observations and municipal action through automated intelligence.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3003705" y="6975030"/>
            <a:ext cx="2944224" cy="1762459"/>
          </a:xfrm>
          <a:custGeom>
            <a:avLst/>
            <a:gdLst/>
            <a:ahLst/>
            <a:cxnLst/>
            <a:rect l="l" t="t" r="r" b="b"/>
            <a:pathLst>
              <a:path w="2944224" h="1762459">
                <a:moveTo>
                  <a:pt x="0" y="0"/>
                </a:moveTo>
                <a:lnTo>
                  <a:pt x="2944224" y="0"/>
                </a:lnTo>
                <a:lnTo>
                  <a:pt x="2944224" y="1762459"/>
                </a:lnTo>
                <a:lnTo>
                  <a:pt x="0" y="1762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107" t="-295953" r="-355017" b="-4797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Freeform 13"/>
          <p:cNvSpPr/>
          <p:nvPr/>
        </p:nvSpPr>
        <p:spPr>
          <a:xfrm>
            <a:off x="12804203" y="6730527"/>
            <a:ext cx="2842348" cy="2047713"/>
          </a:xfrm>
          <a:custGeom>
            <a:avLst/>
            <a:gdLst/>
            <a:ahLst/>
            <a:cxnLst/>
            <a:rect l="l" t="t" r="r" b="b"/>
            <a:pathLst>
              <a:path w="2842348" h="2047713">
                <a:moveTo>
                  <a:pt x="0" y="0"/>
                </a:moveTo>
                <a:lnTo>
                  <a:pt x="2842348" y="0"/>
                </a:lnTo>
                <a:lnTo>
                  <a:pt x="2842348" y="2047713"/>
                </a:lnTo>
                <a:lnTo>
                  <a:pt x="0" y="2047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6666" t="-242786" r="-26523" b="-39303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Freeform 14"/>
          <p:cNvSpPr/>
          <p:nvPr/>
        </p:nvSpPr>
        <p:spPr>
          <a:xfrm>
            <a:off x="8066956" y="7199158"/>
            <a:ext cx="2322779" cy="1324391"/>
          </a:xfrm>
          <a:custGeom>
            <a:avLst/>
            <a:gdLst/>
            <a:ahLst/>
            <a:cxnLst/>
            <a:rect l="l" t="t" r="r" b="b"/>
            <a:pathLst>
              <a:path w="2322779" h="1324391">
                <a:moveTo>
                  <a:pt x="0" y="0"/>
                </a:moveTo>
                <a:lnTo>
                  <a:pt x="2322779" y="0"/>
                </a:lnTo>
                <a:lnTo>
                  <a:pt x="2322779" y="1324391"/>
                </a:lnTo>
                <a:lnTo>
                  <a:pt x="0" y="1324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4736" t="-410769" r="-258771" b="-79999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TextBox 15"/>
          <p:cNvSpPr txBox="1"/>
          <p:nvPr/>
        </p:nvSpPr>
        <p:spPr>
          <a:xfrm>
            <a:off x="370249" y="3268694"/>
            <a:ext cx="5577680" cy="11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64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Drivers (citizens)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64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Municipal authorities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64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Maintenance teams and contractors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42155" y="229905"/>
            <a:ext cx="2686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TextBox 3"/>
          <p:cNvSpPr txBox="1"/>
          <p:nvPr/>
        </p:nvSpPr>
        <p:spPr>
          <a:xfrm>
            <a:off x="4797732" y="545465"/>
            <a:ext cx="7133918" cy="7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Proposed Solution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1390" y="7209370"/>
            <a:ext cx="2714060" cy="735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2061" spc="119" dirty="0">
                <a:solidFill>
                  <a:srgbClr val="1E1F20"/>
                </a:solidFill>
                <a:latin typeface="Roboto"/>
                <a:ea typeface="Roboto"/>
                <a:cs typeface="Roboto"/>
                <a:sym typeface="Roboto"/>
              </a:rPr>
              <a:t>Standard MP4 Video</a:t>
            </a:r>
          </a:p>
          <a:p>
            <a:pPr algn="ctr">
              <a:lnSpc>
                <a:spcPts val="2975"/>
              </a:lnSpc>
            </a:pPr>
            <a:r>
              <a:rPr lang="en-US" sz="2061" spc="63" dirty="0">
                <a:solidFill>
                  <a:srgbClr val="1E1F20"/>
                </a:solidFill>
                <a:latin typeface="Roboto"/>
                <a:ea typeface="Roboto"/>
                <a:cs typeface="Roboto"/>
                <a:sym typeface="Roboto"/>
              </a:rPr>
              <a:t>+ GPX Telemetry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4143" y="6758430"/>
            <a:ext cx="1024715" cy="35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sz="2061" dirty="0">
                <a:solidFill>
                  <a:srgbClr val="1F4461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85000" y="6758430"/>
            <a:ext cx="1263815" cy="38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</a:pPr>
            <a:r>
              <a:rPr lang="en-US" sz="2241">
                <a:solidFill>
                  <a:srgbClr val="1F4461"/>
                </a:solidFill>
                <a:latin typeface="Aileron Heavy"/>
                <a:ea typeface="Aileron Heavy"/>
                <a:cs typeface="Aileron Heavy"/>
                <a:sym typeface="Aileron Heavy"/>
              </a:rPr>
              <a:t>Visualize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16319" y="7248124"/>
            <a:ext cx="3492837" cy="29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</a:pPr>
            <a:r>
              <a:rPr lang="en-US" sz="2061" spc="138" dirty="0">
                <a:solidFill>
                  <a:srgbClr val="1E1F20"/>
                </a:solidFill>
                <a:latin typeface="Roboto"/>
                <a:ea typeface="Roboto"/>
                <a:cs typeface="Roboto"/>
                <a:sym typeface="Roboto"/>
              </a:rPr>
              <a:t>Background AI 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71892" y="7218895"/>
            <a:ext cx="2554957" cy="344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sz="2061" spc="117" dirty="0">
                <a:solidFill>
                  <a:srgbClr val="1E1F20"/>
                </a:solidFill>
                <a:latin typeface="Roboto"/>
                <a:ea typeface="Roboto"/>
                <a:cs typeface="Roboto"/>
                <a:sym typeface="Roboto"/>
              </a:rPr>
              <a:t>Shared Public Map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27389" y="6771676"/>
            <a:ext cx="1067411" cy="37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</a:pPr>
            <a:r>
              <a:rPr lang="en-US" sz="2151">
                <a:solidFill>
                  <a:srgbClr val="1F4461"/>
                </a:solidFill>
                <a:latin typeface="Aileron Heavy"/>
                <a:ea typeface="Aileron Heavy"/>
                <a:cs typeface="Aileron Heavy"/>
                <a:sym typeface="Aileron Heavy"/>
              </a:rPr>
              <a:t>Resolve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84394" y="7274583"/>
            <a:ext cx="2189661" cy="57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3"/>
              </a:lnSpc>
            </a:pPr>
            <a:r>
              <a:rPr lang="en-US" sz="2061" spc="14">
                <a:solidFill>
                  <a:srgbClr val="1E1F20"/>
                </a:solidFill>
                <a:latin typeface="Roboto"/>
                <a:ea typeface="Roboto"/>
                <a:cs typeface="Roboto"/>
                <a:sym typeface="Roboto"/>
              </a:rPr>
              <a:t>Authority Lifecycle</a:t>
            </a:r>
          </a:p>
          <a:p>
            <a:pPr algn="ctr">
              <a:lnSpc>
                <a:spcPts val="2243"/>
              </a:lnSpc>
            </a:pPr>
            <a:r>
              <a:rPr lang="en-US" sz="2061" spc="173">
                <a:solidFill>
                  <a:srgbClr val="1E1F20"/>
                </a:solidFill>
                <a:latin typeface="Roboto"/>
                <a:ea typeface="Roboto"/>
                <a:cs typeface="Roboto"/>
                <a:sym typeface="Roboto"/>
              </a:rPr>
              <a:t>Dashboard</a:t>
            </a:r>
          </a:p>
        </p:txBody>
      </p:sp>
      <p:sp>
        <p:nvSpPr>
          <p:cNvPr id="11" name="Freeform 11"/>
          <p:cNvSpPr/>
          <p:nvPr/>
        </p:nvSpPr>
        <p:spPr>
          <a:xfrm>
            <a:off x="1972205" y="5059649"/>
            <a:ext cx="12888638" cy="1594001"/>
          </a:xfrm>
          <a:custGeom>
            <a:avLst/>
            <a:gdLst/>
            <a:ahLst/>
            <a:cxnLst/>
            <a:rect l="l" t="t" r="r" b="b"/>
            <a:pathLst>
              <a:path w="12888638" h="1594001">
                <a:moveTo>
                  <a:pt x="0" y="0"/>
                </a:moveTo>
                <a:lnTo>
                  <a:pt x="12888638" y="0"/>
                </a:lnTo>
                <a:lnTo>
                  <a:pt x="12888638" y="1594000"/>
                </a:lnTo>
                <a:lnTo>
                  <a:pt x="0" y="159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12" t="-198571" r="-11042" b="-250000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TextBox 12"/>
          <p:cNvSpPr txBox="1"/>
          <p:nvPr/>
        </p:nvSpPr>
        <p:spPr>
          <a:xfrm>
            <a:off x="2240666" y="6758430"/>
            <a:ext cx="1117946" cy="339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sz="2061" dirty="0">
                <a:solidFill>
                  <a:srgbClr val="1F4461"/>
                </a:solidFill>
                <a:latin typeface="Aileron Heavy"/>
                <a:ea typeface="Aileron Heavy"/>
                <a:cs typeface="Aileron Heavy"/>
                <a:sym typeface="Aileron Heavy"/>
              </a:rPr>
              <a:t>Capture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8834" y="1534784"/>
            <a:ext cx="13362616" cy="798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115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An end-to-end platform that turns everyday smartphone trips into actionable pothole reports.</a:t>
            </a:r>
          </a:p>
          <a:p>
            <a:pPr algn="ctr">
              <a:lnSpc>
                <a:spcPts val="3220"/>
              </a:lnSpc>
            </a:pPr>
            <a:endParaRPr lang="en-US" sz="2300" spc="115" dirty="0">
              <a:solidFill>
                <a:srgbClr val="1C1D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7425" y="2116988"/>
            <a:ext cx="13246978" cy="239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64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A web-based platform that connects citizens and municipal authorities.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64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Inputs are standardized trip recordings captured on smartphones.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64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The system converts raw trips into consolidated, geo-located hazard events.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64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The public map improves awareness and supports safer route decisions.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64" dirty="0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The authority dashboard prioritizes and tracks repairs through a clear workflow.</a:t>
            </a:r>
          </a:p>
          <a:p>
            <a:pPr algn="l">
              <a:lnSpc>
                <a:spcPts val="3153"/>
              </a:lnSpc>
            </a:pPr>
            <a:endParaRPr lang="en-US" sz="2300" spc="64" dirty="0">
              <a:solidFill>
                <a:srgbClr val="1C1D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846545" y="229905"/>
            <a:ext cx="2598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68850" cy="9753600"/>
          </a:xfrm>
          <a:custGeom>
            <a:avLst/>
            <a:gdLst/>
            <a:ahLst/>
            <a:cxnLst/>
            <a:rect l="l" t="t" r="r" b="b"/>
            <a:pathLst>
              <a:path w="17468850" h="975360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TextBox 3"/>
          <p:cNvSpPr txBox="1"/>
          <p:nvPr/>
        </p:nvSpPr>
        <p:spPr>
          <a:xfrm>
            <a:off x="1786283" y="392958"/>
            <a:ext cx="13269567" cy="7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Existing App</a:t>
            </a:r>
            <a:r>
              <a:rPr lang="en-US" sz="4400" b="1" u="none" strike="noStrike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roaches vs. Our Crowdsourcing Strategy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875408" y="1493352"/>
          <a:ext cx="15422941" cy="6962175"/>
        </p:xfrm>
        <a:graphic>
          <a:graphicData uri="http://schemas.openxmlformats.org/drawingml/2006/table">
            <a:tbl>
              <a:tblPr/>
              <a:tblGrid>
                <a:gridCol w="2336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6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7256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Manual Inspection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Crowdsourcing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9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72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Coverage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8D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5454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Limited to scheduled routes and inspected locations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D5F1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Broad coverage across many trips and routes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72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8D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5454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cost due to labor and dedicated survey resources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D5F1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Lower collection cost by using existing devices and vehicles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7256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8D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5454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Inspector reports, photos, and periodic surveys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D5F1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Trip video and GPS data aggregated into mapped events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0196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Update Frequency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8D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5454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Periodic updates with limited timeliness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D5F1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Continuous updates as users drive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2917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Evidence &amp; Verifiability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8D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5454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Evidence varies and often requires re-checks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D5F1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Consistent evidence package per event with location and visuals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375510" y="8721090"/>
            <a:ext cx="16585340" cy="389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600" b="1" spc="115" dirty="0">
                <a:solidFill>
                  <a:srgbClr val="1D4D6F"/>
                </a:solidFill>
                <a:latin typeface="Barlow Bold" panose="020B0604020202020204" charset="0"/>
                <a:ea typeface="Roboto"/>
                <a:cs typeface="Roboto"/>
              </a:rPr>
              <a:t>Innovation</a:t>
            </a:r>
            <a:r>
              <a:rPr lang="en-US" sz="2600" b="1" spc="115" dirty="0">
                <a:solidFill>
                  <a:srgbClr val="1D4D6F"/>
                </a:solidFill>
                <a:latin typeface="Roboto"/>
                <a:ea typeface="Roboto"/>
                <a:cs typeface="Roboto"/>
                <a:sym typeface="Roboto Bold"/>
              </a:rPr>
              <a:t>:</a:t>
            </a:r>
            <a:r>
              <a:rPr lang="en-US" sz="2600" spc="115" dirty="0">
                <a:solidFill>
                  <a:srgbClr val="1D4D6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spc="115" dirty="0">
                <a:solidFill>
                  <a:srgbClr val="1D4D6F"/>
                </a:solidFill>
                <a:latin typeface="Roboto"/>
                <a:ea typeface="Roboto"/>
                <a:cs typeface="Roboto"/>
                <a:sym typeface="Roboto"/>
              </a:rPr>
              <a:t>shifting from scheduled, resource-limited surveys to continuous, evidence-backed road awareness.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36425" y="229905"/>
            <a:ext cx="28009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68850" cy="9753600"/>
          </a:xfrm>
          <a:custGeom>
            <a:avLst/>
            <a:gdLst/>
            <a:ahLst/>
            <a:cxnLst/>
            <a:rect l="l" t="t" r="r" b="b"/>
            <a:pathLst>
              <a:path w="17468850" h="975360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TextBox 3"/>
          <p:cNvSpPr txBox="1"/>
          <p:nvPr/>
        </p:nvSpPr>
        <p:spPr>
          <a:xfrm>
            <a:off x="3413049" y="655775"/>
            <a:ext cx="9966401" cy="7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P</a:t>
            </a:r>
            <a:r>
              <a:rPr lang="en-US" sz="4400" b="1" u="none" strike="noStrike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roject Data – Assumptions &amp; Decisions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5360" y="1762238"/>
            <a:ext cx="937468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12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5360" y="3972251"/>
            <a:ext cx="2730252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12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Assumptions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5360" y="6095495"/>
            <a:ext cx="4552355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12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Challenge → Decision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3429" y="2498200"/>
            <a:ext cx="13246978" cy="159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Source: external dashcam app (e.g., Droid DashCam)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Artifacts: MP4 video + GPX track (timestamped GPS)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Each trip is linked by a unique Upload ID</a:t>
            </a:r>
          </a:p>
          <a:p>
            <a:pPr algn="l">
              <a:lnSpc>
                <a:spcPts val="3153"/>
              </a:lnSpc>
            </a:pPr>
            <a:endParaRPr lang="en-US" sz="2300" spc="115">
              <a:solidFill>
                <a:srgbClr val="1C1D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3429" y="4621444"/>
            <a:ext cx="13246978" cy="119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Post-trip processing (compute-heavy)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Daylight only + stable mounting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Short to medium trip duration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3429" y="6833365"/>
            <a:ext cx="13246978" cy="79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Challenge: GPS noise/drift and sampling/FPS mismatch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Decision: align video + GPX timestamps to produce geolocated pothole events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67158" y="229905"/>
            <a:ext cx="21862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68850" cy="9753600"/>
          </a:xfrm>
          <a:custGeom>
            <a:avLst/>
            <a:gdLst/>
            <a:ahLst/>
            <a:cxnLst/>
            <a:rect l="l" t="t" r="r" b="b"/>
            <a:pathLst>
              <a:path w="17468850" h="975360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3" name="Group 3"/>
          <p:cNvGrpSpPr/>
          <p:nvPr/>
        </p:nvGrpSpPr>
        <p:grpSpPr>
          <a:xfrm>
            <a:off x="3722105" y="1464760"/>
            <a:ext cx="9592213" cy="3081592"/>
            <a:chOff x="0" y="0"/>
            <a:chExt cx="12789617" cy="41087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89617" cy="4108790"/>
            </a:xfrm>
            <a:custGeom>
              <a:avLst/>
              <a:gdLst/>
              <a:ahLst/>
              <a:cxnLst/>
              <a:rect l="l" t="t" r="r" b="b"/>
              <a:pathLst>
                <a:path w="12789617" h="4108790">
                  <a:moveTo>
                    <a:pt x="0" y="0"/>
                  </a:moveTo>
                  <a:lnTo>
                    <a:pt x="12789617" y="0"/>
                  </a:lnTo>
                  <a:lnTo>
                    <a:pt x="12789617" y="4108790"/>
                  </a:lnTo>
                  <a:lnTo>
                    <a:pt x="0" y="4108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566" t="-49509" r="-3779" b="-38725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11143" y="324721"/>
              <a:ext cx="823269" cy="365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1"/>
                </a:lnSpc>
              </a:pPr>
              <a:r>
                <a:rPr lang="en-US" sz="1543" spc="106" dirty="0">
                  <a:solidFill>
                    <a:srgbClr val="131419"/>
                  </a:solidFill>
                  <a:latin typeface="Arial MT Pro"/>
                </a:rPr>
                <a:t>Input</a:t>
              </a:r>
              <a:r>
                <a:rPr lang="en-US" sz="1600" dirty="0"/>
                <a:t> </a:t>
              </a:r>
              <a:endParaRPr lang="en-US" sz="1593" spc="70" dirty="0">
                <a:solidFill>
                  <a:srgbClr val="131419"/>
                </a:solidFill>
                <a:latin typeface="Arial MT Pro"/>
                <a:ea typeface="Arial MT Pro"/>
                <a:cs typeface="Arial MT Pro"/>
                <a:sym typeface="Arial MT Pr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94660" y="323410"/>
              <a:ext cx="883692" cy="367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543" spc="106" dirty="0">
                  <a:solidFill>
                    <a:srgbClr val="131419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Detect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897544" y="314066"/>
              <a:ext cx="664657" cy="403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4"/>
                </a:lnSpc>
              </a:pPr>
              <a:r>
                <a:rPr lang="en-US" sz="1660" spc="28" dirty="0">
                  <a:solidFill>
                    <a:srgbClr val="131419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Align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060844" y="305055"/>
              <a:ext cx="1563455" cy="365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3"/>
                </a:lnSpc>
              </a:pPr>
              <a:r>
                <a:rPr lang="en-US" sz="1660" spc="28" dirty="0">
                  <a:solidFill>
                    <a:srgbClr val="131419"/>
                  </a:solidFill>
                  <a:latin typeface="Arial MT Pro"/>
                </a:rPr>
                <a:t>Merge</a:t>
              </a:r>
              <a:endParaRPr lang="en-US" sz="1660" spc="28" dirty="0">
                <a:solidFill>
                  <a:srgbClr val="131419"/>
                </a:solidFill>
                <a:latin typeface="Arial MT Pro"/>
                <a:sym typeface="Arial MT Pr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858236" y="325004"/>
              <a:ext cx="1185809" cy="36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4"/>
                </a:lnSpc>
              </a:pPr>
              <a:r>
                <a:rPr lang="en-US" sz="1524" spc="99">
                  <a:solidFill>
                    <a:srgbClr val="131419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Outcome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8063" y="2767378"/>
              <a:ext cx="1713328" cy="4991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64"/>
                </a:lnSpc>
              </a:pPr>
              <a:r>
                <a:rPr lang="en-US" sz="1172" spc="30" dirty="0">
                  <a:solidFill>
                    <a:srgbClr val="27272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Video (MP4) + Route (GPX)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810700" y="2646531"/>
              <a:ext cx="1891149" cy="7556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464"/>
                </a:lnSpc>
                <a:spcBef>
                  <a:spcPct val="0"/>
                </a:spcBef>
              </a:pPr>
              <a:r>
                <a:rPr lang="en-US" sz="1172" u="none" strike="noStrike" spc="30" dirty="0">
                  <a:solidFill>
                    <a:srgbClr val="27272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YOLOV8 inference</a:t>
              </a:r>
            </a:p>
            <a:p>
              <a:pPr marL="0" lvl="0" indent="0" algn="ctr">
                <a:lnSpc>
                  <a:spcPts val="1464"/>
                </a:lnSpc>
                <a:spcBef>
                  <a:spcPct val="0"/>
                </a:spcBef>
              </a:pPr>
              <a:r>
                <a:rPr lang="en-US" sz="1172" u="none" strike="noStrike" spc="30" dirty="0">
                  <a:solidFill>
                    <a:srgbClr val="27272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(Bounding Box +</a:t>
              </a:r>
            </a:p>
            <a:p>
              <a:pPr marL="0" lvl="0" indent="0" algn="ctr">
                <a:lnSpc>
                  <a:spcPts val="1464"/>
                </a:lnSpc>
                <a:spcBef>
                  <a:spcPct val="0"/>
                </a:spcBef>
              </a:pPr>
              <a:r>
                <a:rPr lang="en-US" sz="1172" u="none" strike="noStrike" spc="30" dirty="0">
                  <a:solidFill>
                    <a:srgbClr val="27272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Confidence Score)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810700" y="1803562"/>
              <a:ext cx="1785323" cy="222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1347"/>
                </a:lnSpc>
                <a:spcBef>
                  <a:spcPct val="0"/>
                </a:spcBef>
              </a:pPr>
              <a:r>
                <a:rPr lang="en-US" sz="1108" b="1" u="none" strike="noStrike" spc="54" dirty="0">
                  <a:solidFill>
                    <a:srgbClr val="27272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Object Detection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631159" y="2404836"/>
              <a:ext cx="1408856" cy="7556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464"/>
                </a:lnSpc>
                <a:spcBef>
                  <a:spcPct val="0"/>
                </a:spcBef>
              </a:pPr>
              <a:endParaRPr dirty="0"/>
            </a:p>
            <a:p>
              <a:pPr marL="0" lvl="0" indent="0" algn="ctr">
                <a:lnSpc>
                  <a:spcPts val="1464"/>
                </a:lnSpc>
                <a:spcBef>
                  <a:spcPct val="0"/>
                </a:spcBef>
              </a:pPr>
              <a:r>
                <a:rPr lang="en-US" sz="1172" u="none" strike="noStrike" spc="30" dirty="0">
                  <a:solidFill>
                    <a:srgbClr val="27272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Timestamps to</a:t>
              </a:r>
            </a:p>
            <a:p>
              <a:pPr marL="0" lvl="0" indent="0" algn="ctr">
                <a:lnSpc>
                  <a:spcPts val="1464"/>
                </a:lnSpc>
                <a:spcBef>
                  <a:spcPct val="0"/>
                </a:spcBef>
              </a:pPr>
              <a:r>
                <a:rPr lang="en-US" sz="1172" u="none" strike="noStrike" spc="30" dirty="0">
                  <a:solidFill>
                    <a:srgbClr val="27272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coordinates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539937" y="1803563"/>
              <a:ext cx="1500076" cy="222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1347"/>
                </a:lnSpc>
                <a:spcBef>
                  <a:spcPct val="0"/>
                </a:spcBef>
              </a:pPr>
              <a:r>
                <a:rPr lang="en-US" sz="1108" b="1" u="none" strike="noStrike" spc="54" dirty="0">
                  <a:solidFill>
                    <a:srgbClr val="27272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Time-Location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969324" y="2646531"/>
              <a:ext cx="1817659" cy="7556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464"/>
                </a:lnSpc>
                <a:spcBef>
                  <a:spcPct val="0"/>
                </a:spcBef>
              </a:pPr>
              <a:r>
                <a:rPr lang="en-US" sz="1172" u="none" strike="noStrike" spc="30" dirty="0">
                  <a:solidFill>
                    <a:srgbClr val="27272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DBSCAN clustering</a:t>
              </a:r>
            </a:p>
            <a:p>
              <a:pPr marL="0" lvl="0" indent="0" algn="ctr">
                <a:lnSpc>
                  <a:spcPts val="1464"/>
                </a:lnSpc>
                <a:spcBef>
                  <a:spcPct val="0"/>
                </a:spcBef>
              </a:pPr>
              <a:r>
                <a:rPr lang="en-US" sz="1172" u="none" strike="noStrike" spc="30" dirty="0">
                  <a:solidFill>
                    <a:srgbClr val="27272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merges multiple</a:t>
              </a:r>
            </a:p>
            <a:p>
              <a:pPr marL="0" lvl="0" indent="0" algn="ctr">
                <a:lnSpc>
                  <a:spcPts val="1464"/>
                </a:lnSpc>
                <a:spcBef>
                  <a:spcPct val="0"/>
                </a:spcBef>
              </a:pPr>
              <a:r>
                <a:rPr lang="en-US" sz="1172" u="none" strike="noStrike" spc="30" dirty="0">
                  <a:solidFill>
                    <a:srgbClr val="27272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detections.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903472" y="1803563"/>
              <a:ext cx="2026588" cy="222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1347"/>
                </a:lnSpc>
                <a:spcBef>
                  <a:spcPct val="0"/>
                </a:spcBef>
              </a:pPr>
              <a:r>
                <a:rPr lang="en-US" sz="1108" b="1" u="none" strike="noStrike" spc="54" dirty="0">
                  <a:solidFill>
                    <a:srgbClr val="27272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Data Deduplication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571876" y="1798440"/>
              <a:ext cx="1898184" cy="222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1347"/>
                </a:lnSpc>
                <a:spcBef>
                  <a:spcPct val="0"/>
                </a:spcBef>
              </a:pPr>
              <a:r>
                <a:rPr lang="en-US" sz="1108" b="1" u="none" strike="noStrike" spc="54" dirty="0">
                  <a:solidFill>
                    <a:srgbClr val="27272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Unique Map Event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04743" y="1778971"/>
              <a:ext cx="1376648" cy="222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1347"/>
                </a:lnSpc>
              </a:pPr>
              <a:r>
                <a:rPr lang="en-US" sz="1108" b="1" spc="54" dirty="0">
                  <a:solidFill>
                    <a:srgbClr val="27272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User Upload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24282" y="369773"/>
            <a:ext cx="13507767" cy="7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Pip</a:t>
            </a:r>
            <a:r>
              <a:rPr lang="en-US" sz="4400" b="1" u="none" strike="noStrike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eline Algorithms: From Upload to Unique Map Event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9001" y="4781550"/>
            <a:ext cx="3980195" cy="43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80">
                <a:solidFill>
                  <a:srgbClr val="E47231"/>
                </a:solidFill>
                <a:latin typeface="Arial MT Pro"/>
                <a:ea typeface="Arial MT Pro"/>
                <a:cs typeface="Arial MT Pro"/>
                <a:sym typeface="Arial MT Pro"/>
              </a:rPr>
              <a:t>Object Detection - Yolov8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2426" y="5271178"/>
            <a:ext cx="13246978" cy="119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Strong speed–accuracy trade-off for real-time video inference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Mature ecosystem: pretrained weights, tooling, tutorials, easy deployment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RDD dataset – provides labeled road-damage examples for training/evaluation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0" y="7615981"/>
            <a:ext cx="5748205" cy="43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80">
                <a:solidFill>
                  <a:srgbClr val="E47231"/>
                </a:solidFill>
                <a:latin typeface="Arial MT Pro"/>
                <a:ea typeface="Arial MT Pro"/>
                <a:cs typeface="Arial MT Pro"/>
                <a:sym typeface="Arial MT Pro"/>
              </a:rPr>
              <a:t>Deduplication &amp; Merging - DBSCAN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2426" y="8110011"/>
            <a:ext cx="13857982" cy="79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Density-based clustering: merges nearby detections without predefining number of clusters</a:t>
            </a:r>
          </a:p>
          <a:p>
            <a:pPr marL="496571" lvl="1" indent="-248285" algn="l">
              <a:lnSpc>
                <a:spcPts val="3153"/>
              </a:lnSpc>
              <a:buFont typeface="Arial"/>
              <a:buChar char="•"/>
            </a:pPr>
            <a:r>
              <a:rPr lang="en-US" sz="2300" spc="115">
                <a:solidFill>
                  <a:srgbClr val="1C1D1E"/>
                </a:solidFill>
                <a:latin typeface="Roboto"/>
                <a:ea typeface="Roboto"/>
                <a:cs typeface="Roboto"/>
                <a:sym typeface="Roboto"/>
              </a:rPr>
              <a:t>Robust to noise/outliers, fits spatial “same pothole, many detections” cases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9001" y="6567206"/>
            <a:ext cx="5748205" cy="43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80">
                <a:solidFill>
                  <a:srgbClr val="E47231"/>
                </a:solidFill>
                <a:latin typeface="Arial MT Pro"/>
                <a:ea typeface="Arial MT Pro"/>
                <a:cs typeface="Arial MT Pro"/>
                <a:sym typeface="Arial MT Pro"/>
              </a:rPr>
              <a:t>Timestamp Alignment (Video ↔ GPX)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2426" y="7073193"/>
            <a:ext cx="11645424" cy="38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ctr">
              <a:lnSpc>
                <a:spcPts val="3153"/>
              </a:lnSpc>
              <a:buFont typeface="Arial"/>
              <a:buChar char="•"/>
            </a:pPr>
            <a:r>
              <a:rPr lang="en-US" sz="2300" spc="115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Simple, mapping from detections to locations using time as the common key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0" y="9003037"/>
            <a:ext cx="7291417" cy="43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spc="80">
                <a:solidFill>
                  <a:srgbClr val="E47231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Output: store one marker per pothole event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844238" y="229905"/>
            <a:ext cx="264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3050" y="0"/>
            <a:ext cx="17468850" cy="9753600"/>
          </a:xfrm>
          <a:custGeom>
            <a:avLst/>
            <a:gdLst/>
            <a:ahLst/>
            <a:cxnLst/>
            <a:rect l="l" t="t" r="r" b="b"/>
            <a:pathLst>
              <a:path w="17468850" h="975360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" name="TextBox 4"/>
          <p:cNvSpPr txBox="1"/>
          <p:nvPr/>
        </p:nvSpPr>
        <p:spPr>
          <a:xfrm>
            <a:off x="5877590" y="210820"/>
            <a:ext cx="5215860" cy="7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System</a:t>
            </a:r>
            <a:r>
              <a:rPr lang="en-US" sz="4400" b="1" u="none" strike="noStrike" dirty="0">
                <a:solidFill>
                  <a:srgbClr val="1D4D6F"/>
                </a:solidFill>
                <a:latin typeface="Barlow Bold"/>
                <a:ea typeface="Barlow Bold"/>
                <a:cs typeface="Barlow Bold"/>
                <a:sym typeface="Barlow Bold"/>
              </a:rPr>
              <a:t> 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37095" y="229905"/>
            <a:ext cx="2787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8A98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pic>
        <p:nvPicPr>
          <p:cNvPr id="25" name="Picture 24" descr="A diagram of a fastapi&#10;&#10;AI-generated content may be incorrect.">
            <a:extLst>
              <a:ext uri="{FF2B5EF4-FFF2-40B4-BE49-F238E27FC236}">
                <a16:creationId xmlns:a16="http://schemas.microsoft.com/office/drawing/2014/main" id="{93944AF7-A784-C6A3-137A-C35E6AA40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0" y="1219200"/>
            <a:ext cx="11887200" cy="8334970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D66D2CC0-F69F-A882-E830-02BF032D0C08}"/>
              </a:ext>
            </a:extLst>
          </p:cNvPr>
          <p:cNvSpPr txBox="1"/>
          <p:nvPr/>
        </p:nvSpPr>
        <p:spPr>
          <a:xfrm>
            <a:off x="7969250" y="8107164"/>
            <a:ext cx="1217281" cy="31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651"/>
              </a:lnSpc>
              <a:spcBef>
                <a:spcPct val="0"/>
              </a:spcBef>
            </a:pPr>
            <a:r>
              <a:rPr lang="en-US" sz="1600" spc="77" dirty="0">
                <a:solidFill>
                  <a:srgbClr val="1B1C1F"/>
                </a:solidFill>
                <a:latin typeface="Roboto"/>
                <a:ea typeface="Roboto"/>
                <a:cs typeface="Roboto"/>
              </a:rPr>
              <a:t>Save</a:t>
            </a:r>
            <a:endParaRPr lang="en-US" sz="1600" spc="77" dirty="0">
              <a:solidFill>
                <a:srgbClr val="1B1C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E546EAD-25A2-037F-FF58-6DAA72AE9712}"/>
              </a:ext>
            </a:extLst>
          </p:cNvPr>
          <p:cNvSpPr txBox="1"/>
          <p:nvPr/>
        </p:nvSpPr>
        <p:spPr>
          <a:xfrm>
            <a:off x="8045450" y="8362371"/>
            <a:ext cx="1217281" cy="31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651"/>
              </a:lnSpc>
              <a:spcBef>
                <a:spcPct val="0"/>
              </a:spcBef>
            </a:pPr>
            <a:r>
              <a:rPr lang="en-US" sz="1600" spc="77" dirty="0">
                <a:solidFill>
                  <a:srgbClr val="1B1C1F"/>
                </a:solidFill>
                <a:latin typeface="Roboto"/>
                <a:ea typeface="Roboto"/>
                <a:cs typeface="Roboto"/>
              </a:rPr>
              <a:t>Events</a:t>
            </a:r>
            <a:endParaRPr lang="en-US" sz="1600" spc="77" dirty="0">
              <a:solidFill>
                <a:srgbClr val="1B1C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F8A5AF5-5375-A2A4-3A58-5EE441BC575E}"/>
              </a:ext>
            </a:extLst>
          </p:cNvPr>
          <p:cNvSpPr txBox="1"/>
          <p:nvPr/>
        </p:nvSpPr>
        <p:spPr>
          <a:xfrm>
            <a:off x="10636250" y="4953000"/>
            <a:ext cx="2063750" cy="32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651"/>
              </a:lnSpc>
              <a:spcBef>
                <a:spcPct val="0"/>
              </a:spcBef>
            </a:pPr>
            <a:r>
              <a:rPr lang="en-US" sz="1894" spc="77" dirty="0">
                <a:solidFill>
                  <a:srgbClr val="1B1C1F"/>
                </a:solidFill>
                <a:latin typeface="Roboto"/>
                <a:ea typeface="Roboto"/>
                <a:cs typeface="Roboto"/>
              </a:rPr>
              <a:t>Store Raw Files</a:t>
            </a:r>
            <a:endParaRPr lang="en-US" sz="1894" spc="77" dirty="0">
              <a:solidFill>
                <a:srgbClr val="1B1C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1139</Words>
  <Application>Microsoft Office PowerPoint</Application>
  <PresentationFormat>Custom</PresentationFormat>
  <Paragraphs>229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Aileron Heavy</vt:lpstr>
      <vt:lpstr>Roboto Bold</vt:lpstr>
      <vt:lpstr>Helvetica World Bold</vt:lpstr>
      <vt:lpstr>Arial MT Pro</vt:lpstr>
      <vt:lpstr>Arial MT Pro Bold</vt:lpstr>
      <vt:lpstr>Roboto</vt:lpstr>
      <vt:lpstr>Inter Bold</vt:lpstr>
      <vt:lpstr>Canva Sans Bold</vt:lpstr>
      <vt:lpstr>Barlow Bold</vt:lpstr>
      <vt:lpstr>Calibri</vt:lpstr>
      <vt:lpstr>Inter</vt:lpstr>
      <vt:lpstr>Helvetica World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RoadSenseAI_Collaborative_Pothole_Detection.pdf</dc:title>
  <dc:creator>Eden Kantor</dc:creator>
  <cp:lastModifiedBy>עדן קנטור</cp:lastModifiedBy>
  <cp:revision>12</cp:revision>
  <dcterms:created xsi:type="dcterms:W3CDTF">2006-08-16T00:00:00Z</dcterms:created>
  <dcterms:modified xsi:type="dcterms:W3CDTF">2026-01-25T14:45:04Z</dcterms:modified>
  <dc:identifier>DAG-UAHJAOI</dc:identifier>
</cp:coreProperties>
</file>